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7"/>
  </p:notesMasterIdLst>
  <p:sldIdLst>
    <p:sldId id="256" r:id="rId2"/>
    <p:sldId id="260" r:id="rId3"/>
    <p:sldId id="336" r:id="rId4"/>
    <p:sldId id="338" r:id="rId5"/>
    <p:sldId id="259" r:id="rId6"/>
    <p:sldId id="335" r:id="rId7"/>
    <p:sldId id="317" r:id="rId8"/>
    <p:sldId id="311" r:id="rId9"/>
    <p:sldId id="312" r:id="rId10"/>
    <p:sldId id="268" r:id="rId11"/>
    <p:sldId id="332" r:id="rId12"/>
    <p:sldId id="307" r:id="rId13"/>
    <p:sldId id="316" r:id="rId14"/>
    <p:sldId id="274" r:id="rId15"/>
    <p:sldId id="313" r:id="rId16"/>
    <p:sldId id="339" r:id="rId17"/>
    <p:sldId id="278" r:id="rId18"/>
    <p:sldId id="287" r:id="rId19"/>
    <p:sldId id="280" r:id="rId20"/>
    <p:sldId id="283" r:id="rId21"/>
    <p:sldId id="340" r:id="rId22"/>
    <p:sldId id="341" r:id="rId23"/>
    <p:sldId id="320" r:id="rId24"/>
    <p:sldId id="288" r:id="rId25"/>
    <p:sldId id="289" r:id="rId26"/>
    <p:sldId id="290" r:id="rId27"/>
    <p:sldId id="318" r:id="rId28"/>
    <p:sldId id="342" r:id="rId29"/>
    <p:sldId id="328" r:id="rId30"/>
    <p:sldId id="293" r:id="rId31"/>
    <p:sldId id="309" r:id="rId32"/>
    <p:sldId id="343" r:id="rId33"/>
    <p:sldId id="310" r:id="rId34"/>
    <p:sldId id="321" r:id="rId35"/>
    <p:sldId id="327" r:id="rId36"/>
    <p:sldId id="333" r:id="rId37"/>
    <p:sldId id="297" r:id="rId38"/>
    <p:sldId id="329" r:id="rId39"/>
    <p:sldId id="326" r:id="rId40"/>
    <p:sldId id="298" r:id="rId41"/>
    <p:sldId id="299" r:id="rId42"/>
    <p:sldId id="322" r:id="rId43"/>
    <p:sldId id="334" r:id="rId44"/>
    <p:sldId id="330" r:id="rId45"/>
    <p:sldId id="323" r:id="rId46"/>
    <p:sldId id="324" r:id="rId47"/>
    <p:sldId id="325" r:id="rId48"/>
    <p:sldId id="265" r:id="rId49"/>
    <p:sldId id="331" r:id="rId50"/>
    <p:sldId id="304" r:id="rId51"/>
    <p:sldId id="300" r:id="rId52"/>
    <p:sldId id="302" r:id="rId53"/>
    <p:sldId id="303" r:id="rId54"/>
    <p:sldId id="301" r:id="rId55"/>
    <p:sldId id="305" r:id="rId5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252" autoAdjust="0"/>
  </p:normalViewPr>
  <p:slideViewPr>
    <p:cSldViewPr snapToGrid="0" snapToObjects="1">
      <p:cViewPr>
        <p:scale>
          <a:sx n="94" d="100"/>
          <a:sy n="94" d="100"/>
        </p:scale>
        <p:origin x="-824" y="-3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notesMaster" Target="notesMasters/notesMaster1.xml"/><Relationship Id="rId58" Type="http://schemas.openxmlformats.org/officeDocument/2006/relationships/printerSettings" Target="printerSettings/printerSettings1.bin"/><Relationship Id="rId59" Type="http://schemas.openxmlformats.org/officeDocument/2006/relationships/presProps" Target="pres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E70206-3345-4E5C-9DFF-2C91E05E12CF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53CDE8C-140C-4184-8E6F-41FD8BF48621}">
      <dgm:prSet phldrT="[Text]"/>
      <dgm:spPr/>
      <dgm:t>
        <a:bodyPr/>
        <a:lstStyle/>
        <a:p>
          <a:r>
            <a:rPr lang="en-US" dirty="0"/>
            <a:t>SELECT foo FROM </a:t>
          </a:r>
          <a:r>
            <a:rPr lang="en-US" dirty="0" err="1" smtClean="0"/>
            <a:t>distributed_table</a:t>
          </a:r>
          <a:r>
            <a:rPr lang="en-US" dirty="0" smtClean="0"/>
            <a:t> GROUP by col1</a:t>
          </a:r>
        </a:p>
        <a:p>
          <a:r>
            <a:rPr lang="en-US" dirty="0" smtClean="0"/>
            <a:t>Server 1, 2 or 3</a:t>
          </a:r>
          <a:endParaRPr lang="en-US" dirty="0"/>
        </a:p>
      </dgm:t>
    </dgm:pt>
    <dgm:pt modelId="{E46D054C-33B2-49E1-B019-4C4A6DA6C59E}" type="parTrans" cxnId="{067DC2AF-70E8-45A9-B320-A73FC0D02135}">
      <dgm:prSet/>
      <dgm:spPr/>
      <dgm:t>
        <a:bodyPr/>
        <a:lstStyle/>
        <a:p>
          <a:endParaRPr lang="en-US"/>
        </a:p>
      </dgm:t>
    </dgm:pt>
    <dgm:pt modelId="{7D48C1E2-1FE3-46A1-A1A7-02526EADD8DE}" type="sibTrans" cxnId="{067DC2AF-70E8-45A9-B320-A73FC0D02135}">
      <dgm:prSet/>
      <dgm:spPr/>
      <dgm:t>
        <a:bodyPr/>
        <a:lstStyle/>
        <a:p>
          <a:endParaRPr lang="en-US"/>
        </a:p>
      </dgm:t>
    </dgm:pt>
    <dgm:pt modelId="{0479F4F9-2D09-4DDB-804B-B0779A79B4B4}" type="asst">
      <dgm:prSet phldrT="[Text]"/>
      <dgm:spPr/>
      <dgm:t>
        <a:bodyPr/>
        <a:lstStyle/>
        <a:p>
          <a:r>
            <a:rPr lang="en-US" sz="1900" dirty="0"/>
            <a:t>SELECT foo FROM </a:t>
          </a:r>
          <a:r>
            <a:rPr lang="en-US" sz="1900" dirty="0" err="1"/>
            <a:t>local_table</a:t>
          </a:r>
          <a:r>
            <a:rPr lang="en-US" sz="1900" dirty="0"/>
            <a:t> GROUP BY col1</a:t>
          </a:r>
        </a:p>
      </dgm:t>
    </dgm:pt>
    <dgm:pt modelId="{6C32F8CA-FDD9-4003-8843-F743742FCF3F}" type="parTrans" cxnId="{50893CCF-E732-4F3B-80D4-9E91CF7237C5}">
      <dgm:prSet/>
      <dgm:spPr/>
      <dgm:t>
        <a:bodyPr/>
        <a:lstStyle/>
        <a:p>
          <a:endParaRPr lang="en-US"/>
        </a:p>
      </dgm:t>
    </dgm:pt>
    <dgm:pt modelId="{46EBA680-D3D8-4B23-95CC-D2E5DAB38027}" type="sibTrans" cxnId="{50893CCF-E732-4F3B-80D4-9E91CF7237C5}">
      <dgm:prSet/>
      <dgm:spPr/>
      <dgm:t>
        <a:bodyPr/>
        <a:lstStyle/>
        <a:p>
          <a:endParaRPr lang="en-US"/>
        </a:p>
      </dgm:t>
    </dgm:pt>
    <dgm:pt modelId="{F50D2AF6-2924-4945-9F4E-A44B59D8FE5A}" type="asst">
      <dgm:prSet phldrT="[Text]"/>
      <dgm:spPr/>
      <dgm:t>
        <a:bodyPr/>
        <a:lstStyle/>
        <a:p>
          <a:r>
            <a:rPr lang="en-US" sz="1900" dirty="0"/>
            <a:t>SELECT foo FROM </a:t>
          </a:r>
          <a:r>
            <a:rPr lang="en-US" sz="1900" dirty="0" err="1"/>
            <a:t>local_table</a:t>
          </a:r>
          <a:r>
            <a:rPr lang="en-US" sz="1900" dirty="0"/>
            <a:t> GROUP BY col1</a:t>
          </a:r>
        </a:p>
      </dgm:t>
    </dgm:pt>
    <dgm:pt modelId="{950C9D72-0DA0-40A6-851D-B8C2BFE438AA}" type="parTrans" cxnId="{39B7514F-14C9-44B7-9883-48ED9E244AF7}">
      <dgm:prSet/>
      <dgm:spPr/>
      <dgm:t>
        <a:bodyPr/>
        <a:lstStyle/>
        <a:p>
          <a:endParaRPr lang="en-US"/>
        </a:p>
      </dgm:t>
    </dgm:pt>
    <dgm:pt modelId="{205F9E5F-CE1B-4AF3-A0B3-EE02D8E31ECA}" type="sibTrans" cxnId="{39B7514F-14C9-44B7-9883-48ED9E244AF7}">
      <dgm:prSet/>
      <dgm:spPr/>
      <dgm:t>
        <a:bodyPr/>
        <a:lstStyle/>
        <a:p>
          <a:endParaRPr lang="en-US"/>
        </a:p>
      </dgm:t>
    </dgm:pt>
    <dgm:pt modelId="{C6DCDAB0-47A3-4675-9C81-4AE94FCBF769}" type="asst">
      <dgm:prSet phldrT="[Text]"/>
      <dgm:spPr/>
      <dgm:t>
        <a:bodyPr/>
        <a:lstStyle/>
        <a:p>
          <a:r>
            <a:rPr lang="en-US" sz="1900" dirty="0"/>
            <a:t>SELECT foo FROM </a:t>
          </a:r>
          <a:r>
            <a:rPr lang="en-US" sz="1900" dirty="0" err="1"/>
            <a:t>local_table</a:t>
          </a:r>
          <a:r>
            <a:rPr lang="en-US" sz="1900" dirty="0"/>
            <a:t> GROUP BY col1</a:t>
          </a:r>
        </a:p>
      </dgm:t>
    </dgm:pt>
    <dgm:pt modelId="{F30FC55B-95A8-43E8-AC8C-4A50147E0EC1}" type="parTrans" cxnId="{48B32B8C-A319-4E55-B13A-E6EBF0BA540A}">
      <dgm:prSet/>
      <dgm:spPr/>
      <dgm:t>
        <a:bodyPr/>
        <a:lstStyle/>
        <a:p>
          <a:endParaRPr lang="en-US"/>
        </a:p>
      </dgm:t>
    </dgm:pt>
    <dgm:pt modelId="{62677288-08A6-4AF3-85EA-1260CF80C7CB}" type="sibTrans" cxnId="{48B32B8C-A319-4E55-B13A-E6EBF0BA540A}">
      <dgm:prSet/>
      <dgm:spPr/>
      <dgm:t>
        <a:bodyPr/>
        <a:lstStyle/>
        <a:p>
          <a:endParaRPr lang="en-US"/>
        </a:p>
      </dgm:t>
    </dgm:pt>
    <dgm:pt modelId="{6AB322B3-8A4B-4A36-8FB7-DD20081CF63D}" type="asst">
      <dgm:prSet phldrT="[Text]" custT="1"/>
      <dgm:spPr/>
      <dgm:t>
        <a:bodyPr/>
        <a:lstStyle/>
        <a:p>
          <a:r>
            <a:rPr lang="en-US" sz="2400" dirty="0"/>
            <a:t>Server 1</a:t>
          </a:r>
        </a:p>
      </dgm:t>
    </dgm:pt>
    <dgm:pt modelId="{03EEAAE0-4926-4C5B-A154-DBC5C78F05A0}" type="parTrans" cxnId="{5A37EF88-7F3D-4BFD-99F6-EF56E29F7A01}">
      <dgm:prSet/>
      <dgm:spPr/>
      <dgm:t>
        <a:bodyPr/>
        <a:lstStyle/>
        <a:p>
          <a:endParaRPr lang="en-US"/>
        </a:p>
      </dgm:t>
    </dgm:pt>
    <dgm:pt modelId="{F6905C9D-D55A-4A8E-8491-4E7B7FB17782}" type="sibTrans" cxnId="{5A37EF88-7F3D-4BFD-99F6-EF56E29F7A01}">
      <dgm:prSet/>
      <dgm:spPr/>
      <dgm:t>
        <a:bodyPr/>
        <a:lstStyle/>
        <a:p>
          <a:endParaRPr lang="en-US"/>
        </a:p>
      </dgm:t>
    </dgm:pt>
    <dgm:pt modelId="{64741EBF-A52B-458D-BF4C-06C91D1E4E08}" type="asst">
      <dgm:prSet phldrT="[Text]" custT="1"/>
      <dgm:spPr/>
      <dgm:t>
        <a:bodyPr/>
        <a:lstStyle/>
        <a:p>
          <a:r>
            <a:rPr lang="en-US" sz="2400" dirty="0"/>
            <a:t>Server 2</a:t>
          </a:r>
        </a:p>
      </dgm:t>
    </dgm:pt>
    <dgm:pt modelId="{7BA692FF-3C87-4420-9505-467FBE2009B8}" type="parTrans" cxnId="{090FEF39-F86A-43D2-A73C-7C358859A3FE}">
      <dgm:prSet/>
      <dgm:spPr/>
      <dgm:t>
        <a:bodyPr/>
        <a:lstStyle/>
        <a:p>
          <a:endParaRPr lang="en-US"/>
        </a:p>
      </dgm:t>
    </dgm:pt>
    <dgm:pt modelId="{73723956-C550-46AE-9923-85BE25D1210E}" type="sibTrans" cxnId="{090FEF39-F86A-43D2-A73C-7C358859A3FE}">
      <dgm:prSet/>
      <dgm:spPr/>
      <dgm:t>
        <a:bodyPr/>
        <a:lstStyle/>
        <a:p>
          <a:endParaRPr lang="en-US"/>
        </a:p>
      </dgm:t>
    </dgm:pt>
    <dgm:pt modelId="{F9F93E8E-240C-438C-9AFA-E6992CFE4361}" type="asst">
      <dgm:prSet phldrT="[Text]" custT="1"/>
      <dgm:spPr/>
      <dgm:t>
        <a:bodyPr/>
        <a:lstStyle/>
        <a:p>
          <a:r>
            <a:rPr lang="en-US" sz="2400" dirty="0"/>
            <a:t>Server 3</a:t>
          </a:r>
        </a:p>
      </dgm:t>
    </dgm:pt>
    <dgm:pt modelId="{3F3FD080-EF64-41B9-94F0-A2887C1F37F1}" type="parTrans" cxnId="{3E66003F-F0F6-4AEA-B808-971E0F844D93}">
      <dgm:prSet/>
      <dgm:spPr/>
      <dgm:t>
        <a:bodyPr/>
        <a:lstStyle/>
        <a:p>
          <a:endParaRPr lang="en-US"/>
        </a:p>
      </dgm:t>
    </dgm:pt>
    <dgm:pt modelId="{7CE9ADE2-F320-410F-AC98-7186E0676A7F}" type="sibTrans" cxnId="{3E66003F-F0F6-4AEA-B808-971E0F844D93}">
      <dgm:prSet/>
      <dgm:spPr/>
      <dgm:t>
        <a:bodyPr/>
        <a:lstStyle/>
        <a:p>
          <a:endParaRPr lang="en-US"/>
        </a:p>
      </dgm:t>
    </dgm:pt>
    <dgm:pt modelId="{DF4D2E45-E567-4B47-9C99-3886A7933791}" type="pres">
      <dgm:prSet presAssocID="{03E70206-3345-4E5C-9DFF-2C91E05E12CF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06D7A99-1F7F-40DC-A60F-0A09FFE75E4A}" type="pres">
      <dgm:prSet presAssocID="{953CDE8C-140C-4184-8E6F-41FD8BF48621}" presName="root" presStyleCnt="0"/>
      <dgm:spPr/>
    </dgm:pt>
    <dgm:pt modelId="{AA5DD316-96B4-4819-9D6A-031CE2610D50}" type="pres">
      <dgm:prSet presAssocID="{953CDE8C-140C-4184-8E6F-41FD8BF48621}" presName="rootComposite" presStyleCnt="0"/>
      <dgm:spPr/>
    </dgm:pt>
    <dgm:pt modelId="{C3432030-642F-47E6-889A-68AEC68D8811}" type="pres">
      <dgm:prSet presAssocID="{953CDE8C-140C-4184-8E6F-41FD8BF48621}" presName="rootText" presStyleLbl="node1" presStyleIdx="0" presStyleCnt="1" custScaleX="454606"/>
      <dgm:spPr/>
      <dgm:t>
        <a:bodyPr/>
        <a:lstStyle/>
        <a:p>
          <a:endParaRPr lang="en-US"/>
        </a:p>
      </dgm:t>
    </dgm:pt>
    <dgm:pt modelId="{DFC960DC-0F6F-4A20-9167-097E9DB02AE8}" type="pres">
      <dgm:prSet presAssocID="{953CDE8C-140C-4184-8E6F-41FD8BF48621}" presName="rootConnector" presStyleLbl="node1" presStyleIdx="0" presStyleCnt="1"/>
      <dgm:spPr/>
      <dgm:t>
        <a:bodyPr/>
        <a:lstStyle/>
        <a:p>
          <a:endParaRPr lang="en-US"/>
        </a:p>
      </dgm:t>
    </dgm:pt>
    <dgm:pt modelId="{8BC9CDBC-AB08-465F-BD85-BD7A2FB60879}" type="pres">
      <dgm:prSet presAssocID="{953CDE8C-140C-4184-8E6F-41FD8BF48621}" presName="childShape" presStyleCnt="0"/>
      <dgm:spPr/>
    </dgm:pt>
    <dgm:pt modelId="{38A5147E-C184-412C-9501-7AFACCA2AF00}" type="pres">
      <dgm:prSet presAssocID="{950C9D72-0DA0-40A6-851D-B8C2BFE438AA}" presName="Name13" presStyleLbl="parChTrans1D2" presStyleIdx="0" presStyleCnt="3"/>
      <dgm:spPr/>
      <dgm:t>
        <a:bodyPr/>
        <a:lstStyle/>
        <a:p>
          <a:endParaRPr lang="en-US"/>
        </a:p>
      </dgm:t>
    </dgm:pt>
    <dgm:pt modelId="{9DE7FEB6-AA4C-404B-86AF-6DFB2AF9B381}" type="pres">
      <dgm:prSet presAssocID="{F50D2AF6-2924-4945-9F4E-A44B59D8FE5A}" presName="childText" presStyleLbl="bgAcc1" presStyleIdx="0" presStyleCnt="3" custScaleX="38973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44F2C04-DCB0-4C24-9FFE-A351B53F71C1}" type="pres">
      <dgm:prSet presAssocID="{6C32F8CA-FDD9-4003-8843-F743742FCF3F}" presName="Name13" presStyleLbl="parChTrans1D2" presStyleIdx="1" presStyleCnt="3"/>
      <dgm:spPr/>
      <dgm:t>
        <a:bodyPr/>
        <a:lstStyle/>
        <a:p>
          <a:endParaRPr lang="en-US"/>
        </a:p>
      </dgm:t>
    </dgm:pt>
    <dgm:pt modelId="{0D9F4A4C-D47F-426B-8755-33B59E3FBA9C}" type="pres">
      <dgm:prSet presAssocID="{0479F4F9-2D09-4DDB-804B-B0779A79B4B4}" presName="childText" presStyleLbl="bgAcc1" presStyleIdx="1" presStyleCnt="3" custScaleX="38973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FC9B6B-03EC-41DB-955B-657A6AA182C2}" type="pres">
      <dgm:prSet presAssocID="{F30FC55B-95A8-43E8-AC8C-4A50147E0EC1}" presName="Name13" presStyleLbl="parChTrans1D2" presStyleIdx="2" presStyleCnt="3"/>
      <dgm:spPr/>
      <dgm:t>
        <a:bodyPr/>
        <a:lstStyle/>
        <a:p>
          <a:endParaRPr lang="en-US"/>
        </a:p>
      </dgm:t>
    </dgm:pt>
    <dgm:pt modelId="{2A36D5FB-24CC-47CB-8B71-75CCAE60A449}" type="pres">
      <dgm:prSet presAssocID="{C6DCDAB0-47A3-4675-9C81-4AE94FCBF769}" presName="childText" presStyleLbl="bgAcc1" presStyleIdx="2" presStyleCnt="3" custScaleX="38973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4CEFB30-45F5-3C4D-A93B-A82C1BFD9598}" type="presOf" srcId="{950C9D72-0DA0-40A6-851D-B8C2BFE438AA}" destId="{38A5147E-C184-412C-9501-7AFACCA2AF00}" srcOrd="0" destOrd="0" presId="urn:microsoft.com/office/officeart/2005/8/layout/hierarchy3"/>
    <dgm:cxn modelId="{8B9814F5-282D-D049-BA7D-BA18C534D88E}" type="presOf" srcId="{953CDE8C-140C-4184-8E6F-41FD8BF48621}" destId="{DFC960DC-0F6F-4A20-9167-097E9DB02AE8}" srcOrd="1" destOrd="0" presId="urn:microsoft.com/office/officeart/2005/8/layout/hierarchy3"/>
    <dgm:cxn modelId="{E4D20B6C-28AA-DC40-8DFD-BF892A418B0C}" type="presOf" srcId="{F50D2AF6-2924-4945-9F4E-A44B59D8FE5A}" destId="{9DE7FEB6-AA4C-404B-86AF-6DFB2AF9B381}" srcOrd="0" destOrd="0" presId="urn:microsoft.com/office/officeart/2005/8/layout/hierarchy3"/>
    <dgm:cxn modelId="{46E934AA-B07E-6648-8356-624BE7A0D1C9}" type="presOf" srcId="{F30FC55B-95A8-43E8-AC8C-4A50147E0EC1}" destId="{ECFC9B6B-03EC-41DB-955B-657A6AA182C2}" srcOrd="0" destOrd="0" presId="urn:microsoft.com/office/officeart/2005/8/layout/hierarchy3"/>
    <dgm:cxn modelId="{8BB02848-4C74-B04F-9446-C98822CAEF43}" type="presOf" srcId="{64741EBF-A52B-458D-BF4C-06C91D1E4E08}" destId="{0D9F4A4C-D47F-426B-8755-33B59E3FBA9C}" srcOrd="0" destOrd="1" presId="urn:microsoft.com/office/officeart/2005/8/layout/hierarchy3"/>
    <dgm:cxn modelId="{708C1507-617F-644C-86CA-D5D9AF8FA8A1}" type="presOf" srcId="{F9F93E8E-240C-438C-9AFA-E6992CFE4361}" destId="{2A36D5FB-24CC-47CB-8B71-75CCAE60A449}" srcOrd="0" destOrd="1" presId="urn:microsoft.com/office/officeart/2005/8/layout/hierarchy3"/>
    <dgm:cxn modelId="{3E66003F-F0F6-4AEA-B808-971E0F844D93}" srcId="{C6DCDAB0-47A3-4675-9C81-4AE94FCBF769}" destId="{F9F93E8E-240C-438C-9AFA-E6992CFE4361}" srcOrd="0" destOrd="0" parTransId="{3F3FD080-EF64-41B9-94F0-A2887C1F37F1}" sibTransId="{7CE9ADE2-F320-410F-AC98-7186E0676A7F}"/>
    <dgm:cxn modelId="{5A37EF88-7F3D-4BFD-99F6-EF56E29F7A01}" srcId="{F50D2AF6-2924-4945-9F4E-A44B59D8FE5A}" destId="{6AB322B3-8A4B-4A36-8FB7-DD20081CF63D}" srcOrd="0" destOrd="0" parTransId="{03EEAAE0-4926-4C5B-A154-DBC5C78F05A0}" sibTransId="{F6905C9D-D55A-4A8E-8491-4E7B7FB17782}"/>
    <dgm:cxn modelId="{39B7514F-14C9-44B7-9883-48ED9E244AF7}" srcId="{953CDE8C-140C-4184-8E6F-41FD8BF48621}" destId="{F50D2AF6-2924-4945-9F4E-A44B59D8FE5A}" srcOrd="0" destOrd="0" parTransId="{950C9D72-0DA0-40A6-851D-B8C2BFE438AA}" sibTransId="{205F9E5F-CE1B-4AF3-A0B3-EE02D8E31ECA}"/>
    <dgm:cxn modelId="{48B32B8C-A319-4E55-B13A-E6EBF0BA540A}" srcId="{953CDE8C-140C-4184-8E6F-41FD8BF48621}" destId="{C6DCDAB0-47A3-4675-9C81-4AE94FCBF769}" srcOrd="2" destOrd="0" parTransId="{F30FC55B-95A8-43E8-AC8C-4A50147E0EC1}" sibTransId="{62677288-08A6-4AF3-85EA-1260CF80C7CB}"/>
    <dgm:cxn modelId="{7933183E-10D4-A140-AA11-EBBC065BD4CE}" type="presOf" srcId="{6C32F8CA-FDD9-4003-8843-F743742FCF3F}" destId="{C44F2C04-DCB0-4C24-9FFE-A351B53F71C1}" srcOrd="0" destOrd="0" presId="urn:microsoft.com/office/officeart/2005/8/layout/hierarchy3"/>
    <dgm:cxn modelId="{067DC2AF-70E8-45A9-B320-A73FC0D02135}" srcId="{03E70206-3345-4E5C-9DFF-2C91E05E12CF}" destId="{953CDE8C-140C-4184-8E6F-41FD8BF48621}" srcOrd="0" destOrd="0" parTransId="{E46D054C-33B2-49E1-B019-4C4A6DA6C59E}" sibTransId="{7D48C1E2-1FE3-46A1-A1A7-02526EADD8DE}"/>
    <dgm:cxn modelId="{44BC4A08-28FF-E34C-95BC-269B6B5F8690}" type="presOf" srcId="{953CDE8C-140C-4184-8E6F-41FD8BF48621}" destId="{C3432030-642F-47E6-889A-68AEC68D8811}" srcOrd="0" destOrd="0" presId="urn:microsoft.com/office/officeart/2005/8/layout/hierarchy3"/>
    <dgm:cxn modelId="{4D4F2DC9-D474-5F41-8DBC-FD864BE0AE3E}" type="presOf" srcId="{03E70206-3345-4E5C-9DFF-2C91E05E12CF}" destId="{DF4D2E45-E567-4B47-9C99-3886A7933791}" srcOrd="0" destOrd="0" presId="urn:microsoft.com/office/officeart/2005/8/layout/hierarchy3"/>
    <dgm:cxn modelId="{153F25F0-F6B4-2D4E-9D9C-A4805CBC645D}" type="presOf" srcId="{C6DCDAB0-47A3-4675-9C81-4AE94FCBF769}" destId="{2A36D5FB-24CC-47CB-8B71-75CCAE60A449}" srcOrd="0" destOrd="0" presId="urn:microsoft.com/office/officeart/2005/8/layout/hierarchy3"/>
    <dgm:cxn modelId="{50893CCF-E732-4F3B-80D4-9E91CF7237C5}" srcId="{953CDE8C-140C-4184-8E6F-41FD8BF48621}" destId="{0479F4F9-2D09-4DDB-804B-B0779A79B4B4}" srcOrd="1" destOrd="0" parTransId="{6C32F8CA-FDD9-4003-8843-F743742FCF3F}" sibTransId="{46EBA680-D3D8-4B23-95CC-D2E5DAB38027}"/>
    <dgm:cxn modelId="{DA504CEE-4135-3948-A489-9513D89CEC22}" type="presOf" srcId="{0479F4F9-2D09-4DDB-804B-B0779A79B4B4}" destId="{0D9F4A4C-D47F-426B-8755-33B59E3FBA9C}" srcOrd="0" destOrd="0" presId="urn:microsoft.com/office/officeart/2005/8/layout/hierarchy3"/>
    <dgm:cxn modelId="{584EEB53-A35F-1644-89AC-9C24EE6FE1D7}" type="presOf" srcId="{6AB322B3-8A4B-4A36-8FB7-DD20081CF63D}" destId="{9DE7FEB6-AA4C-404B-86AF-6DFB2AF9B381}" srcOrd="0" destOrd="1" presId="urn:microsoft.com/office/officeart/2005/8/layout/hierarchy3"/>
    <dgm:cxn modelId="{090FEF39-F86A-43D2-A73C-7C358859A3FE}" srcId="{0479F4F9-2D09-4DDB-804B-B0779A79B4B4}" destId="{64741EBF-A52B-458D-BF4C-06C91D1E4E08}" srcOrd="0" destOrd="0" parTransId="{7BA692FF-3C87-4420-9505-467FBE2009B8}" sibTransId="{73723956-C550-46AE-9923-85BE25D1210E}"/>
    <dgm:cxn modelId="{D5B844B0-8C68-1448-A64F-5C2A05A9F3F1}" type="presParOf" srcId="{DF4D2E45-E567-4B47-9C99-3886A7933791}" destId="{F06D7A99-1F7F-40DC-A60F-0A09FFE75E4A}" srcOrd="0" destOrd="0" presId="urn:microsoft.com/office/officeart/2005/8/layout/hierarchy3"/>
    <dgm:cxn modelId="{F8DDC984-334D-9B4E-9F86-AF4A532368D6}" type="presParOf" srcId="{F06D7A99-1F7F-40DC-A60F-0A09FFE75E4A}" destId="{AA5DD316-96B4-4819-9D6A-031CE2610D50}" srcOrd="0" destOrd="0" presId="urn:microsoft.com/office/officeart/2005/8/layout/hierarchy3"/>
    <dgm:cxn modelId="{3237B3BF-E122-D342-A0F7-E6D21B75AD66}" type="presParOf" srcId="{AA5DD316-96B4-4819-9D6A-031CE2610D50}" destId="{C3432030-642F-47E6-889A-68AEC68D8811}" srcOrd="0" destOrd="0" presId="urn:microsoft.com/office/officeart/2005/8/layout/hierarchy3"/>
    <dgm:cxn modelId="{D0CB7A4A-71F9-2C42-9F70-96A1F597C69D}" type="presParOf" srcId="{AA5DD316-96B4-4819-9D6A-031CE2610D50}" destId="{DFC960DC-0F6F-4A20-9167-097E9DB02AE8}" srcOrd="1" destOrd="0" presId="urn:microsoft.com/office/officeart/2005/8/layout/hierarchy3"/>
    <dgm:cxn modelId="{0FA82A97-A984-EC40-B184-98E63696B8E8}" type="presParOf" srcId="{F06D7A99-1F7F-40DC-A60F-0A09FFE75E4A}" destId="{8BC9CDBC-AB08-465F-BD85-BD7A2FB60879}" srcOrd="1" destOrd="0" presId="urn:microsoft.com/office/officeart/2005/8/layout/hierarchy3"/>
    <dgm:cxn modelId="{AAD9EDC0-EE9A-AF4D-9A21-9F528685F3EB}" type="presParOf" srcId="{8BC9CDBC-AB08-465F-BD85-BD7A2FB60879}" destId="{38A5147E-C184-412C-9501-7AFACCA2AF00}" srcOrd="0" destOrd="0" presId="urn:microsoft.com/office/officeart/2005/8/layout/hierarchy3"/>
    <dgm:cxn modelId="{B8D3BA4E-5FC5-3145-8A4C-D2B3A7699DB7}" type="presParOf" srcId="{8BC9CDBC-AB08-465F-BD85-BD7A2FB60879}" destId="{9DE7FEB6-AA4C-404B-86AF-6DFB2AF9B381}" srcOrd="1" destOrd="0" presId="urn:microsoft.com/office/officeart/2005/8/layout/hierarchy3"/>
    <dgm:cxn modelId="{3E629EAB-DB36-7648-9430-C2D568F68732}" type="presParOf" srcId="{8BC9CDBC-AB08-465F-BD85-BD7A2FB60879}" destId="{C44F2C04-DCB0-4C24-9FFE-A351B53F71C1}" srcOrd="2" destOrd="0" presId="urn:microsoft.com/office/officeart/2005/8/layout/hierarchy3"/>
    <dgm:cxn modelId="{8FF0111E-8E00-C24F-9E79-DF2445318F5F}" type="presParOf" srcId="{8BC9CDBC-AB08-465F-BD85-BD7A2FB60879}" destId="{0D9F4A4C-D47F-426B-8755-33B59E3FBA9C}" srcOrd="3" destOrd="0" presId="urn:microsoft.com/office/officeart/2005/8/layout/hierarchy3"/>
    <dgm:cxn modelId="{3D930AB7-9FFD-0947-B6AD-ED829FC48DEB}" type="presParOf" srcId="{8BC9CDBC-AB08-465F-BD85-BD7A2FB60879}" destId="{ECFC9B6B-03EC-41DB-955B-657A6AA182C2}" srcOrd="4" destOrd="0" presId="urn:microsoft.com/office/officeart/2005/8/layout/hierarchy3"/>
    <dgm:cxn modelId="{EEFE4015-D1B9-B64D-BF57-CECBCA83E9DE}" type="presParOf" srcId="{8BC9CDBC-AB08-465F-BD85-BD7A2FB60879}" destId="{2A36D5FB-24CC-47CB-8B71-75CCAE60A449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432030-642F-47E6-889A-68AEC68D8811}">
      <dsp:nvSpPr>
        <dsp:cNvPr id="0" name=""/>
        <dsp:cNvSpPr/>
      </dsp:nvSpPr>
      <dsp:spPr>
        <a:xfrm>
          <a:off x="4309" y="3466"/>
          <a:ext cx="7756637" cy="8531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/>
            <a:t>SELECT foo FROM </a:t>
          </a:r>
          <a:r>
            <a:rPr lang="en-US" sz="2200" kern="1200" dirty="0" err="1" smtClean="0"/>
            <a:t>distributed_table</a:t>
          </a:r>
          <a:r>
            <a:rPr lang="en-US" sz="2200" kern="1200" dirty="0" smtClean="0"/>
            <a:t> GROUP by col1</a:t>
          </a:r>
        </a:p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Server 1, 2 or 3</a:t>
          </a:r>
          <a:endParaRPr lang="en-US" sz="2200" kern="1200" dirty="0"/>
        </a:p>
      </dsp:txBody>
      <dsp:txXfrm>
        <a:off x="29296" y="28453"/>
        <a:ext cx="7706663" cy="803142"/>
      </dsp:txXfrm>
    </dsp:sp>
    <dsp:sp modelId="{38A5147E-C184-412C-9501-7AFACCA2AF00}">
      <dsp:nvSpPr>
        <dsp:cNvPr id="0" name=""/>
        <dsp:cNvSpPr/>
      </dsp:nvSpPr>
      <dsp:spPr>
        <a:xfrm>
          <a:off x="779972" y="856583"/>
          <a:ext cx="442712" cy="6398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9837"/>
              </a:lnTo>
              <a:lnTo>
                <a:pt x="442712" y="63983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E7FEB6-AA4C-404B-86AF-6DFB2AF9B381}">
      <dsp:nvSpPr>
        <dsp:cNvPr id="0" name=""/>
        <dsp:cNvSpPr/>
      </dsp:nvSpPr>
      <dsp:spPr>
        <a:xfrm>
          <a:off x="1222685" y="1069862"/>
          <a:ext cx="5319884" cy="853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SELECT foo FROM </a:t>
          </a:r>
          <a:r>
            <a:rPr lang="en-US" sz="1900" kern="1200" dirty="0" err="1"/>
            <a:t>local_table</a:t>
          </a:r>
          <a:r>
            <a:rPr lang="en-US" sz="1900" kern="1200" dirty="0"/>
            <a:t> GROUP BY col1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/>
            <a:t>Server 1</a:t>
          </a:r>
        </a:p>
      </dsp:txBody>
      <dsp:txXfrm>
        <a:off x="1247672" y="1094849"/>
        <a:ext cx="5269910" cy="803142"/>
      </dsp:txXfrm>
    </dsp:sp>
    <dsp:sp modelId="{C44F2C04-DCB0-4C24-9FFE-A351B53F71C1}">
      <dsp:nvSpPr>
        <dsp:cNvPr id="0" name=""/>
        <dsp:cNvSpPr/>
      </dsp:nvSpPr>
      <dsp:spPr>
        <a:xfrm>
          <a:off x="779972" y="856583"/>
          <a:ext cx="442712" cy="17062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6233"/>
              </a:lnTo>
              <a:lnTo>
                <a:pt x="442712" y="170623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9F4A4C-D47F-426B-8755-33B59E3FBA9C}">
      <dsp:nvSpPr>
        <dsp:cNvPr id="0" name=""/>
        <dsp:cNvSpPr/>
      </dsp:nvSpPr>
      <dsp:spPr>
        <a:xfrm>
          <a:off x="1222685" y="2136258"/>
          <a:ext cx="5319884" cy="853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SELECT foo FROM </a:t>
          </a:r>
          <a:r>
            <a:rPr lang="en-US" sz="1900" kern="1200" dirty="0" err="1"/>
            <a:t>local_table</a:t>
          </a:r>
          <a:r>
            <a:rPr lang="en-US" sz="1900" kern="1200" dirty="0"/>
            <a:t> GROUP BY col1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/>
            <a:t>Server 2</a:t>
          </a:r>
        </a:p>
      </dsp:txBody>
      <dsp:txXfrm>
        <a:off x="1247672" y="2161245"/>
        <a:ext cx="5269910" cy="803142"/>
      </dsp:txXfrm>
    </dsp:sp>
    <dsp:sp modelId="{ECFC9B6B-03EC-41DB-955B-657A6AA182C2}">
      <dsp:nvSpPr>
        <dsp:cNvPr id="0" name=""/>
        <dsp:cNvSpPr/>
      </dsp:nvSpPr>
      <dsp:spPr>
        <a:xfrm>
          <a:off x="779972" y="856583"/>
          <a:ext cx="442712" cy="27726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72628"/>
              </a:lnTo>
              <a:lnTo>
                <a:pt x="442712" y="277262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6D5FB-24CC-47CB-8B71-75CCAE60A449}">
      <dsp:nvSpPr>
        <dsp:cNvPr id="0" name=""/>
        <dsp:cNvSpPr/>
      </dsp:nvSpPr>
      <dsp:spPr>
        <a:xfrm>
          <a:off x="1222685" y="3202653"/>
          <a:ext cx="5319884" cy="853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SELECT foo FROM </a:t>
          </a:r>
          <a:r>
            <a:rPr lang="en-US" sz="1900" kern="1200" dirty="0" err="1"/>
            <a:t>local_table</a:t>
          </a:r>
          <a:r>
            <a:rPr lang="en-US" sz="1900" kern="1200" dirty="0"/>
            <a:t> GROUP BY col1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/>
            <a:t>Server 3</a:t>
          </a:r>
        </a:p>
      </dsp:txBody>
      <dsp:txXfrm>
        <a:off x="1247672" y="3227640"/>
        <a:ext cx="5269910" cy="8031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D5C1C7-3CDE-ED4B-9905-862B343258E4}" type="datetimeFigureOut">
              <a:rPr lang="en-US" smtClean="0"/>
              <a:t>27.01.18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3CFDD-A116-C942-8122-DB328EBFD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418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Конечно,</a:t>
            </a:r>
            <a:r>
              <a:rPr lang="ru-RU" baseline="0" dirty="0" smtClean="0"/>
              <a:t> в КХ есть много всего другого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E58D4-0A5E-E841-9C43-1542654885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54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EC4D9-FD6F-487C-B1F7-B98A17AD20E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024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27.01.18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edium.com/@f1yegor/clickhouse-primary-keys-2cf2a45d7324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mailto:Alexander.zaitsev@lifestreet.com" TargetMode="External"/><Relationship Id="rId4" Type="http://schemas.openxmlformats.org/officeDocument/2006/relationships/hyperlink" Target="mailto:alz@altinity.com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0.png"/><Relationship Id="rId5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6154"/>
            <a:ext cx="9144000" cy="55818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87245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Migration to </a:t>
            </a:r>
            <a:r>
              <a:rPr lang="en-US" dirty="0" err="1" smtClean="0">
                <a:solidFill>
                  <a:srgbClr val="FFFF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ClickHouse</a:t>
            </a:r>
            <a:r>
              <a:rPr lang="en-US" dirty="0">
                <a:solidFill>
                  <a:srgbClr val="FFFF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/>
            </a:r>
            <a:br>
              <a:rPr lang="en-US" dirty="0">
                <a:solidFill>
                  <a:srgbClr val="FFFF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</a:rPr>
            </a:br>
            <a:r>
              <a:rPr lang="en-US" dirty="0" smtClean="0">
                <a:solidFill>
                  <a:srgbClr val="FFFF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Practical Guide</a:t>
            </a:r>
            <a:endParaRPr lang="en-US" dirty="0">
              <a:solidFill>
                <a:srgbClr val="FFFF00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56722"/>
            <a:ext cx="6617320" cy="2001578"/>
          </a:xfrm>
        </p:spPr>
        <p:txBody>
          <a:bodyPr>
            <a:normAutofit fontScale="77500" lnSpcReduction="20000"/>
            <a:scene3d>
              <a:camera prst="perspectiveRelaxedModerately"/>
              <a:lightRig rig="threePt" dir="t"/>
            </a:scene3d>
          </a:bodyPr>
          <a:lstStyle/>
          <a:p>
            <a:endParaRPr lang="en-US" dirty="0" smtClean="0"/>
          </a:p>
          <a:p>
            <a:r>
              <a:rPr lang="en-US" sz="2300" dirty="0" smtClean="0"/>
              <a:t>Alexander </a:t>
            </a:r>
            <a:r>
              <a:rPr lang="en-US" sz="2300" dirty="0" err="1" smtClean="0"/>
              <a:t>Zaitsev</a:t>
            </a:r>
            <a:endParaRPr lang="en-US" sz="2300" dirty="0" smtClean="0"/>
          </a:p>
          <a:p>
            <a:r>
              <a:rPr lang="en-US" sz="2900" dirty="0" err="1" smtClean="0"/>
              <a:t>LifeSteet</a:t>
            </a:r>
            <a:r>
              <a:rPr lang="en-US" sz="2900" dirty="0" smtClean="0"/>
              <a:t>, </a:t>
            </a:r>
            <a:r>
              <a:rPr lang="en-US" sz="2900" dirty="0" err="1" smtClean="0"/>
              <a:t>Altinity</a:t>
            </a:r>
            <a:endParaRPr lang="en-US" sz="2900" dirty="0" smtClean="0"/>
          </a:p>
          <a:p>
            <a:r>
              <a:rPr lang="en-US" sz="3100" dirty="0" smtClean="0"/>
              <a:t>Beijing, </a:t>
            </a:r>
            <a:r>
              <a:rPr lang="en-US" sz="3100" dirty="0" smtClean="0"/>
              <a:t>27</a:t>
            </a:r>
            <a:r>
              <a:rPr lang="en-US" sz="3100" dirty="0" smtClean="0"/>
              <a:t>-Jan-2018</a:t>
            </a:r>
            <a:endParaRPr lang="en-US" sz="31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97" y="-443203"/>
            <a:ext cx="2783149" cy="222651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r="67662"/>
          <a:stretch/>
        </p:blipFill>
        <p:spPr>
          <a:xfrm>
            <a:off x="5550571" y="-88205"/>
            <a:ext cx="1272777" cy="136435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791308" y="177194"/>
            <a:ext cx="258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latin typeface="Arial Hebrew"/>
                <a:cs typeface="Arial Hebrew"/>
              </a:rPr>
              <a:t>Altinity</a:t>
            </a:r>
            <a:endParaRPr lang="en-US" sz="5400" dirty="0">
              <a:latin typeface="Arial Hebrew"/>
              <a:cs typeface="Arial Hebrew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7873" y="4575921"/>
            <a:ext cx="888751" cy="88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008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817" y="2425349"/>
            <a:ext cx="3266017" cy="1325563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ClickHouse</a:t>
            </a:r>
            <a:r>
              <a:rPr lang="en-US" dirty="0" smtClean="0"/>
              <a:t> </a:t>
            </a:r>
            <a:r>
              <a:rPr lang="en-US" dirty="0" smtClean="0"/>
              <a:t>limitations back in 2016: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2500" y="211694"/>
            <a:ext cx="5435600" cy="625119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400" dirty="0" smtClean="0"/>
              <a:t>No Transactions</a:t>
            </a:r>
          </a:p>
          <a:p>
            <a:pPr>
              <a:lnSpc>
                <a:spcPct val="110000"/>
              </a:lnSpc>
            </a:pPr>
            <a:r>
              <a:rPr lang="en-US" sz="2400" dirty="0" smtClean="0"/>
              <a:t>No Constraints</a:t>
            </a:r>
          </a:p>
          <a:p>
            <a:pPr>
              <a:lnSpc>
                <a:spcPct val="110000"/>
              </a:lnSpc>
            </a:pPr>
            <a:r>
              <a:rPr lang="en-US" sz="2400" dirty="0" smtClean="0"/>
              <a:t>No Guaranteed Consistency</a:t>
            </a:r>
            <a:endParaRPr lang="ru-RU" sz="2400" dirty="0" smtClean="0"/>
          </a:p>
          <a:p>
            <a:pPr>
              <a:lnSpc>
                <a:spcPct val="110000"/>
              </a:lnSpc>
            </a:pPr>
            <a:r>
              <a:rPr lang="en-US" sz="2400" dirty="0" smtClean="0"/>
              <a:t>No UPDATE/DELETE</a:t>
            </a:r>
          </a:p>
          <a:p>
            <a:pPr>
              <a:lnSpc>
                <a:spcPct val="110000"/>
              </a:lnSpc>
            </a:pPr>
            <a:r>
              <a:rPr lang="en-US" sz="2400" strike="sngStrike" dirty="0" smtClean="0"/>
              <a:t>No NULLs </a:t>
            </a:r>
            <a:endParaRPr lang="en-US" sz="2400" strike="sngStrike" dirty="0" smtClean="0"/>
          </a:p>
          <a:p>
            <a:pPr>
              <a:lnSpc>
                <a:spcPct val="110000"/>
              </a:lnSpc>
            </a:pPr>
            <a:r>
              <a:rPr lang="en-US" sz="2400" dirty="0" smtClean="0"/>
              <a:t>No </a:t>
            </a:r>
            <a:r>
              <a:rPr lang="en-US" sz="2400" dirty="0" smtClean="0"/>
              <a:t>milliseconds</a:t>
            </a:r>
          </a:p>
          <a:p>
            <a:pPr>
              <a:lnSpc>
                <a:spcPct val="110000"/>
              </a:lnSpc>
            </a:pPr>
            <a:r>
              <a:rPr lang="en-US" sz="2400" dirty="0" smtClean="0"/>
              <a:t>No Implicit type conversions</a:t>
            </a:r>
          </a:p>
          <a:p>
            <a:pPr>
              <a:lnSpc>
                <a:spcPct val="110000"/>
              </a:lnSpc>
            </a:pPr>
            <a:r>
              <a:rPr lang="en-US" sz="2400" dirty="0" smtClean="0"/>
              <a:t>Non-standard </a:t>
            </a:r>
            <a:r>
              <a:rPr lang="en-US" sz="2400" dirty="0" smtClean="0"/>
              <a:t>SQL, especially JOINs</a:t>
            </a:r>
            <a:endParaRPr lang="ru-RU" sz="2400" dirty="0" smtClean="0"/>
          </a:p>
          <a:p>
            <a:pPr>
              <a:lnSpc>
                <a:spcPct val="110000"/>
              </a:lnSpc>
            </a:pPr>
            <a:r>
              <a:rPr lang="en-US" sz="2400" strike="sngStrike" dirty="0" smtClean="0"/>
              <a:t>No partitioning by any </a:t>
            </a:r>
            <a:r>
              <a:rPr lang="en-US" sz="2400" strike="sngStrike" dirty="0" smtClean="0"/>
              <a:t>column</a:t>
            </a:r>
            <a:endParaRPr lang="en-US" sz="2400" strike="sngStrike" dirty="0" smtClean="0"/>
          </a:p>
          <a:p>
            <a:pPr>
              <a:lnSpc>
                <a:spcPct val="110000"/>
              </a:lnSpc>
            </a:pPr>
            <a:r>
              <a:rPr lang="en-US" sz="2400" dirty="0" smtClean="0"/>
              <a:t>No Enterprise operation </a:t>
            </a:r>
            <a:r>
              <a:rPr lang="en-US" sz="2400" dirty="0" smtClean="0"/>
              <a:t>tools</a:t>
            </a:r>
          </a:p>
          <a:p>
            <a:pPr>
              <a:lnSpc>
                <a:spcPct val="110000"/>
              </a:lnSpc>
            </a:pPr>
            <a:r>
              <a:rPr lang="en-US" sz="2400" strike="sngStrike" dirty="0" smtClean="0"/>
              <a:t>No visibility (roadmap, </a:t>
            </a:r>
            <a:r>
              <a:rPr lang="en-US" sz="2400" strike="sngStrike" dirty="0" err="1" smtClean="0"/>
              <a:t>changelog</a:t>
            </a:r>
            <a:r>
              <a:rPr lang="en-US" sz="2400" strike="sngStrike" dirty="0" smtClean="0"/>
              <a:t>)</a:t>
            </a:r>
          </a:p>
          <a:p>
            <a:pPr>
              <a:lnSpc>
                <a:spcPct val="110000"/>
              </a:lnSpc>
            </a:pPr>
            <a:r>
              <a:rPr lang="en-US" sz="2400" strike="sngStrike" dirty="0" smtClean="0"/>
              <a:t>No commercial support</a:t>
            </a:r>
            <a:endParaRPr lang="en-US" sz="2400" strike="sngStrike" dirty="0"/>
          </a:p>
        </p:txBody>
      </p:sp>
    </p:spTree>
    <p:extLst>
      <p:ext uri="{BB962C8B-B14F-4D97-AF65-F5344CB8AC3E}">
        <p14:creationId xmlns:p14="http://schemas.microsoft.com/office/powerpoint/2010/main" val="2998257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4190803" cy="11430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SQL developers reaction: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"/>
            <a:ext cx="10292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20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Efficient schema 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ClickHouse</a:t>
            </a:r>
            <a:r>
              <a:rPr lang="en-US" dirty="0" smtClean="0"/>
              <a:t> bests</a:t>
            </a:r>
          </a:p>
          <a:p>
            <a:pPr lvl="1"/>
            <a:r>
              <a:rPr lang="en-US" dirty="0" smtClean="0"/>
              <a:t>Workaround limitations</a:t>
            </a:r>
          </a:p>
          <a:p>
            <a:r>
              <a:rPr lang="en-US" dirty="0"/>
              <a:t>R</a:t>
            </a:r>
            <a:r>
              <a:rPr lang="en-US" dirty="0" smtClean="0"/>
              <a:t>eliable </a:t>
            </a:r>
            <a:r>
              <a:rPr lang="en-US" dirty="0"/>
              <a:t>data </a:t>
            </a:r>
            <a:r>
              <a:rPr lang="en-US" dirty="0" smtClean="0"/>
              <a:t>ingestion</a:t>
            </a:r>
          </a:p>
          <a:p>
            <a:r>
              <a:rPr lang="en-US" dirty="0" err="1" smtClean="0"/>
              <a:t>Sharding</a:t>
            </a:r>
            <a:r>
              <a:rPr lang="en-US" dirty="0" smtClean="0"/>
              <a:t> and replication</a:t>
            </a:r>
          </a:p>
          <a:p>
            <a:r>
              <a:rPr lang="en-US" dirty="0" smtClean="0"/>
              <a:t>Client interfaces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337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8946" y="1608621"/>
            <a:ext cx="5242515" cy="1477328"/>
          </a:xfrm>
          <a:prstGeom prst="rect">
            <a:avLst/>
          </a:prstGeom>
          <a:solidFill>
            <a:schemeClr val="bg1"/>
          </a:solidFill>
          <a:ln w="12700" cmpd="sng">
            <a:solidFill>
              <a:srgbClr val="F9F8F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SELECT d</a:t>
            </a:r>
            <a:r>
              <a:rPr lang="en-US" baseline="-25000" dirty="0" smtClean="0">
                <a:latin typeface="Consolas"/>
                <a:cs typeface="Consolas"/>
              </a:rPr>
              <a:t>1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mr-IN" dirty="0" smtClean="0">
                <a:latin typeface="Consolas"/>
                <a:cs typeface="Consolas"/>
              </a:rPr>
              <a:t>…</a:t>
            </a:r>
            <a:r>
              <a:rPr lang="en-US" dirty="0" smtClean="0">
                <a:latin typeface="Consolas"/>
                <a:cs typeface="Consolas"/>
              </a:rPr>
              <a:t> , </a:t>
            </a:r>
            <a:r>
              <a:rPr lang="en-US" dirty="0" err="1" smtClean="0">
                <a:latin typeface="Consolas"/>
                <a:cs typeface="Consolas"/>
              </a:rPr>
              <a:t>d</a:t>
            </a:r>
            <a:r>
              <a:rPr lang="en-US" baseline="-25000" dirty="0" err="1" smtClean="0">
                <a:latin typeface="Consolas"/>
                <a:cs typeface="Consolas"/>
              </a:rPr>
              <a:t>n</a:t>
            </a:r>
            <a:r>
              <a:rPr lang="en-US" dirty="0" smtClean="0">
                <a:latin typeface="Consolas"/>
                <a:cs typeface="Consolas"/>
              </a:rPr>
              <a:t>, sum(m</a:t>
            </a:r>
            <a:r>
              <a:rPr lang="en-US" baseline="-25000" dirty="0" smtClean="0">
                <a:latin typeface="Consolas"/>
                <a:cs typeface="Consolas"/>
              </a:rPr>
              <a:t>1</a:t>
            </a:r>
            <a:r>
              <a:rPr lang="en-US" dirty="0" smtClean="0">
                <a:latin typeface="Consolas"/>
                <a:cs typeface="Consolas"/>
              </a:rPr>
              <a:t>), </a:t>
            </a:r>
            <a:r>
              <a:rPr lang="mr-IN" dirty="0" smtClean="0">
                <a:latin typeface="Consolas"/>
                <a:cs typeface="Consolas"/>
              </a:rPr>
              <a:t>…</a:t>
            </a:r>
            <a:r>
              <a:rPr lang="en-US" dirty="0" smtClean="0">
                <a:latin typeface="Consolas"/>
                <a:cs typeface="Consolas"/>
              </a:rPr>
              <a:t> , sum(</a:t>
            </a:r>
            <a:r>
              <a:rPr lang="en-US" dirty="0" err="1" smtClean="0">
                <a:latin typeface="Consolas"/>
                <a:cs typeface="Consolas"/>
              </a:rPr>
              <a:t>m</a:t>
            </a:r>
            <a:r>
              <a:rPr lang="en-US" baseline="-25000" dirty="0" err="1" smtClean="0">
                <a:latin typeface="Consolas"/>
                <a:cs typeface="Consolas"/>
              </a:rPr>
              <a:t>k</a:t>
            </a:r>
            <a:r>
              <a:rPr lang="en-US" dirty="0" smtClean="0">
                <a:latin typeface="Consolas"/>
                <a:cs typeface="Consolas"/>
              </a:rPr>
              <a:t>)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FROM T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WHERE &lt;where conditions&gt;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GROUP BY d</a:t>
            </a:r>
            <a:r>
              <a:rPr lang="en-US" baseline="-25000" dirty="0" smtClean="0">
                <a:latin typeface="Consolas"/>
                <a:cs typeface="Consolas"/>
              </a:rPr>
              <a:t>1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mr-IN" dirty="0" smtClean="0">
                <a:latin typeface="Consolas"/>
                <a:cs typeface="Consolas"/>
              </a:rPr>
              <a:t>…</a:t>
            </a:r>
            <a:r>
              <a:rPr lang="en-US" dirty="0" smtClean="0">
                <a:latin typeface="Consolas"/>
                <a:cs typeface="Consolas"/>
              </a:rPr>
              <a:t> , </a:t>
            </a:r>
            <a:r>
              <a:rPr lang="en-US" dirty="0" err="1" smtClean="0">
                <a:latin typeface="Consolas"/>
                <a:cs typeface="Consolas"/>
              </a:rPr>
              <a:t>d</a:t>
            </a:r>
            <a:r>
              <a:rPr lang="en-US" baseline="-25000" dirty="0" err="1" smtClean="0">
                <a:latin typeface="Consolas"/>
                <a:cs typeface="Consolas"/>
              </a:rPr>
              <a:t>n</a:t>
            </a:r>
            <a:endParaRPr lang="en-US" baseline="-25000" dirty="0" smtClean="0">
              <a:latin typeface="Consolas"/>
              <a:cs typeface="Consolas"/>
            </a:endParaRPr>
          </a:p>
          <a:p>
            <a:r>
              <a:rPr lang="en-US" dirty="0" smtClean="0">
                <a:latin typeface="Consolas"/>
                <a:cs typeface="Consolas"/>
              </a:rPr>
              <a:t>HAVING &lt;having conditions&gt;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82591"/>
            <a:ext cx="78867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Multi-Dimensional Analysis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1651129" y="2760999"/>
            <a:ext cx="7492871" cy="3777050"/>
            <a:chOff x="1651129" y="2760999"/>
            <a:chExt cx="7492871" cy="3777050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3567106" y="4665999"/>
              <a:ext cx="2243702" cy="1"/>
            </a:xfrm>
            <a:prstGeom prst="line">
              <a:avLst/>
            </a:prstGeom>
            <a:ln>
              <a:solidFill>
                <a:srgbClr val="FF6600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4732661" y="4937055"/>
              <a:ext cx="1600200" cy="1588"/>
            </a:xfrm>
            <a:prstGeom prst="line">
              <a:avLst/>
            </a:prstGeom>
            <a:ln>
              <a:solidFill>
                <a:srgbClr val="FF6600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Cube 3"/>
            <p:cNvSpPr/>
            <p:nvPr/>
          </p:nvSpPr>
          <p:spPr>
            <a:xfrm>
              <a:off x="4820208" y="2760999"/>
              <a:ext cx="2514600" cy="259080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N-dimensional cube</a:t>
              </a:r>
              <a:endParaRPr lang="en-US" dirty="0"/>
            </a:p>
          </p:txBody>
        </p:sp>
        <p:sp>
          <p:nvSpPr>
            <p:cNvPr id="5" name="Parallelogram 4"/>
            <p:cNvSpPr/>
            <p:nvPr/>
          </p:nvSpPr>
          <p:spPr>
            <a:xfrm>
              <a:off x="4820208" y="5623649"/>
              <a:ext cx="2514600" cy="838200"/>
            </a:xfrm>
            <a:prstGeom prst="parallelogram">
              <a:avLst>
                <a:gd name="adj" fmla="val 8355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M-dimensional projection</a:t>
              </a:r>
              <a:endParaRPr lang="en-US" dirty="0"/>
            </a:p>
          </p:txBody>
        </p:sp>
        <p:cxnSp>
          <p:nvCxnSpPr>
            <p:cNvPr id="7" name="Straight Connector 6"/>
            <p:cNvCxnSpPr/>
            <p:nvPr/>
          </p:nvCxnSpPr>
          <p:spPr>
            <a:xfrm rot="5400000">
              <a:off x="4020108" y="5737155"/>
              <a:ext cx="1600200" cy="1588"/>
            </a:xfrm>
            <a:prstGeom prst="line">
              <a:avLst/>
            </a:prstGeom>
            <a:ln>
              <a:solidFill>
                <a:srgbClr val="FF6600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336396" y="4361199"/>
              <a:ext cx="0" cy="1262450"/>
            </a:xfrm>
            <a:prstGeom prst="line">
              <a:avLst/>
            </a:prstGeom>
            <a:ln>
              <a:solidFill>
                <a:srgbClr val="FF6600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>
              <a:off x="5872686" y="5737155"/>
              <a:ext cx="1600200" cy="1588"/>
            </a:xfrm>
            <a:prstGeom prst="line">
              <a:avLst/>
            </a:prstGeom>
            <a:ln>
              <a:solidFill>
                <a:srgbClr val="FF6600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Parallelogram 13"/>
            <p:cNvSpPr/>
            <p:nvPr/>
          </p:nvSpPr>
          <p:spPr>
            <a:xfrm rot="19110980">
              <a:off x="6471549" y="4531970"/>
              <a:ext cx="1101546" cy="205497"/>
            </a:xfrm>
            <a:prstGeom prst="parallelogram">
              <a:avLst>
                <a:gd name="adj" fmla="val 83553"/>
              </a:avLst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803902" y="4796654"/>
              <a:ext cx="1868090" cy="301622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slice</a:t>
              </a:r>
              <a:endParaRPr lang="en-US" dirty="0"/>
            </a:p>
          </p:txBody>
        </p:sp>
        <p:sp>
          <p:nvSpPr>
            <p:cNvPr id="17" name="Parallelogram 16"/>
            <p:cNvSpPr/>
            <p:nvPr/>
          </p:nvSpPr>
          <p:spPr>
            <a:xfrm rot="8176390">
              <a:off x="2880758" y="4538713"/>
              <a:ext cx="912721" cy="258170"/>
            </a:xfrm>
            <a:prstGeom prst="parallelogram">
              <a:avLst>
                <a:gd name="adj" fmla="val 99012"/>
              </a:avLst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" name="Straight Connector 20"/>
            <p:cNvCxnSpPr/>
            <p:nvPr/>
          </p:nvCxnSpPr>
          <p:spPr>
            <a:xfrm rot="10800000">
              <a:off x="3051306" y="4795064"/>
              <a:ext cx="1752599" cy="1588"/>
            </a:xfrm>
            <a:prstGeom prst="line">
              <a:avLst/>
            </a:prstGeom>
            <a:ln>
              <a:solidFill>
                <a:srgbClr val="FF6600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2975106" y="5098276"/>
              <a:ext cx="1828799" cy="1589"/>
            </a:xfrm>
            <a:prstGeom prst="line">
              <a:avLst/>
            </a:prstGeom>
            <a:ln>
              <a:solidFill>
                <a:srgbClr val="FF6600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H="1">
              <a:off x="3598334" y="4259069"/>
              <a:ext cx="1222668" cy="21593"/>
            </a:xfrm>
            <a:prstGeom prst="line">
              <a:avLst/>
            </a:prstGeom>
            <a:ln>
              <a:solidFill>
                <a:srgbClr val="FF6600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ight Brace 22"/>
            <p:cNvSpPr/>
            <p:nvPr/>
          </p:nvSpPr>
          <p:spPr>
            <a:xfrm>
              <a:off x="7470902" y="4185438"/>
              <a:ext cx="228600" cy="381000"/>
            </a:xfrm>
            <a:prstGeom prst="righ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775702" y="4185438"/>
              <a:ext cx="13682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Range</a:t>
              </a:r>
              <a:r>
                <a:rPr lang="ru-RU" dirty="0" smtClean="0"/>
                <a:t> </a:t>
              </a:r>
              <a:r>
                <a:rPr lang="en-US" dirty="0" smtClean="0"/>
                <a:t>filter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651129" y="4728943"/>
              <a:ext cx="14001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Query result</a:t>
              </a:r>
              <a:endParaRPr lang="en-US" dirty="0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651129" y="6069181"/>
              <a:ext cx="26016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Disclaimer: averages lie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39030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schema: “star”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194" y="2304567"/>
            <a:ext cx="4876800" cy="4051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56009" y="2077916"/>
            <a:ext cx="31465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Facts</a:t>
            </a:r>
            <a:endParaRPr lang="ru-RU" sz="2800" dirty="0" smtClean="0"/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Dimensions</a:t>
            </a:r>
            <a:endParaRPr lang="ru-RU" sz="2800" dirty="0" smtClean="0"/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Metrics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Projections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22191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  Schema Approach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931120"/>
              </p:ext>
            </p:extLst>
          </p:nvPr>
        </p:nvGraphicFramePr>
        <p:xfrm>
          <a:off x="456018" y="1837355"/>
          <a:ext cx="8229600" cy="4743824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4114800"/>
                <a:gridCol w="4114800"/>
              </a:tblGrid>
              <a:tr h="765885">
                <a:tc>
                  <a:txBody>
                    <a:bodyPr/>
                    <a:lstStyle/>
                    <a:p>
                      <a:pPr marL="0" indent="0">
                        <a:buFont typeface="Arial"/>
                        <a:buNone/>
                      </a:pPr>
                      <a:r>
                        <a:rPr lang="en-US" dirty="0" smtClean="0"/>
                        <a:t>De-normalized: </a:t>
                      </a:r>
                      <a:br>
                        <a:rPr lang="en-US" dirty="0" smtClean="0"/>
                      </a:br>
                      <a:r>
                        <a:rPr lang="en-US" dirty="0" smtClean="0"/>
                        <a:t>dimensions</a:t>
                      </a:r>
                      <a:r>
                        <a:rPr lang="en-US" baseline="0" dirty="0" smtClean="0"/>
                        <a:t>  in a fact 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Normalized:</a:t>
                      </a:r>
                      <a:br>
                        <a:rPr lang="en-US" dirty="0" smtClean="0"/>
                      </a:br>
                      <a:r>
                        <a:rPr lang="en-US" dirty="0" smtClean="0"/>
                        <a:t>dimension</a:t>
                      </a:r>
                      <a:r>
                        <a:rPr lang="en-US" baseline="0" dirty="0" smtClean="0"/>
                        <a:t> keys in a fact table</a:t>
                      </a:r>
                    </a:p>
                    <a:p>
                      <a:r>
                        <a:rPr lang="en-US" baseline="0" dirty="0" smtClean="0"/>
                        <a:t>separate dimension tables</a:t>
                      </a:r>
                      <a:endParaRPr lang="en-US" dirty="0"/>
                    </a:p>
                  </a:txBody>
                  <a:tcPr/>
                </a:tc>
              </a:tr>
              <a:tr h="765885">
                <a:tc>
                  <a:txBody>
                    <a:bodyPr/>
                    <a:lstStyle/>
                    <a:p>
                      <a:r>
                        <a:rPr lang="en-US" dirty="0" smtClean="0"/>
                        <a:t>Single</a:t>
                      </a:r>
                      <a:r>
                        <a:rPr lang="en-US" baseline="0" dirty="0" smtClean="0"/>
                        <a:t> table, 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Multiple tables</a:t>
                      </a:r>
                      <a:endParaRPr lang="en-US" dirty="0"/>
                    </a:p>
                  </a:txBody>
                  <a:tcPr/>
                </a:tc>
              </a:tr>
              <a:tr h="765885">
                <a:tc>
                  <a:txBody>
                    <a:bodyPr/>
                    <a:lstStyle/>
                    <a:p>
                      <a:r>
                        <a:rPr lang="en-US" dirty="0" smtClean="0"/>
                        <a:t>Simple queries, no joins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More complex queries with joins</a:t>
                      </a:r>
                      <a:endParaRPr lang="en-US" dirty="0"/>
                    </a:p>
                  </a:txBody>
                  <a:tcPr/>
                </a:tc>
              </a:tr>
              <a:tr h="765885">
                <a:tc>
                  <a:txBody>
                    <a:bodyPr/>
                    <a:lstStyle/>
                    <a:p>
                      <a:r>
                        <a:rPr lang="en-US" dirty="0" smtClean="0"/>
                        <a:t>Data can not be changed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in dimension tables can be changed</a:t>
                      </a:r>
                      <a:endParaRPr lang="en-US" dirty="0"/>
                    </a:p>
                  </a:txBody>
                  <a:tcPr/>
                </a:tc>
              </a:tr>
              <a:tr h="765885">
                <a:tc>
                  <a:txBody>
                    <a:bodyPr/>
                    <a:lstStyle/>
                    <a:p>
                      <a:r>
                        <a:rPr lang="en-US" dirty="0" smtClean="0"/>
                        <a:t>Sub-efficient storage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Efficient storage</a:t>
                      </a:r>
                      <a:endParaRPr lang="en-US" dirty="0"/>
                    </a:p>
                  </a:txBody>
                  <a:tcPr/>
                </a:tc>
              </a:tr>
              <a:tr h="765885">
                <a:tc>
                  <a:txBody>
                    <a:bodyPr/>
                    <a:lstStyle/>
                    <a:p>
                      <a:r>
                        <a:rPr lang="en-US" dirty="0" smtClean="0"/>
                        <a:t>Sub-efficient queries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More efficient queries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3198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Normalized schema: </a:t>
            </a:r>
            <a:br>
              <a:rPr lang="en-US" dirty="0" smtClean="0"/>
            </a:br>
            <a:r>
              <a:rPr lang="en-US" dirty="0" smtClean="0"/>
              <a:t>traditional approach - joins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Limited support in </a:t>
            </a:r>
            <a:r>
              <a:rPr lang="en-US" dirty="0" err="1" smtClean="0"/>
              <a:t>ClickHouse</a:t>
            </a:r>
            <a:endParaRPr lang="en-US" dirty="0"/>
          </a:p>
          <a:p>
            <a:pPr lvl="1"/>
            <a:r>
              <a:rPr lang="en-US" dirty="0" smtClean="0"/>
              <a:t>1 </a:t>
            </a:r>
            <a:r>
              <a:rPr lang="en-US" dirty="0" smtClean="0"/>
              <a:t>level, cascade sub-selects for </a:t>
            </a:r>
            <a:r>
              <a:rPr lang="en-US" dirty="0" smtClean="0"/>
              <a:t>multiple</a:t>
            </a:r>
            <a:endParaRPr lang="en-US" dirty="0" smtClean="0"/>
          </a:p>
          <a:p>
            <a:pPr lvl="1"/>
            <a:r>
              <a:rPr lang="en-US" dirty="0" smtClean="0"/>
              <a:t>ANSI SQL JOIN support in 2018 roadmap</a:t>
            </a:r>
          </a:p>
          <a:p>
            <a:r>
              <a:rPr lang="en-US" dirty="0" smtClean="0"/>
              <a:t>Dimension tables are not updatable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2739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457200"/>
            <a:ext cx="8514527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Normalized schema:</a:t>
            </a:r>
            <a:br>
              <a:rPr lang="en-US" dirty="0" smtClean="0"/>
            </a:br>
            <a:r>
              <a:rPr lang="en-US" dirty="0" err="1" smtClean="0"/>
              <a:t>ClickHouse</a:t>
            </a:r>
            <a:r>
              <a:rPr lang="en-US" dirty="0" smtClean="0"/>
              <a:t> approach -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609600" y="2044700"/>
            <a:ext cx="79248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 smtClean="0"/>
              <a:t>Lookup service: key -&gt; value</a:t>
            </a:r>
            <a:endParaRPr lang="ru-RU" sz="2800" dirty="0" smtClean="0"/>
          </a:p>
          <a:p>
            <a:r>
              <a:rPr lang="en-US" sz="2800" dirty="0" smtClean="0"/>
              <a:t>Supports different external sources (files, databases etc.)</a:t>
            </a:r>
          </a:p>
          <a:p>
            <a:r>
              <a:rPr lang="en-US" sz="2800" dirty="0" smtClean="0"/>
              <a:t>Refreshable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9303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Dictionaries.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70401"/>
            <a:ext cx="8229600" cy="4249618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Andale Mono"/>
                <a:cs typeface="Andale Mono"/>
              </a:rPr>
              <a:t>SELECT </a:t>
            </a:r>
            <a:r>
              <a:rPr lang="en-US" sz="2400" dirty="0" err="1" smtClean="0">
                <a:latin typeface="Andale Mono"/>
                <a:cs typeface="Andale Mono"/>
              </a:rPr>
              <a:t>country_name</a:t>
            </a:r>
            <a:r>
              <a:rPr lang="en-US" sz="2400" dirty="0" smtClean="0">
                <a:latin typeface="Andale Mono"/>
                <a:cs typeface="Andale Mono"/>
              </a:rPr>
              <a:t>,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Andale Mono"/>
                <a:cs typeface="Andale Mono"/>
              </a:rPr>
              <a:t> </a:t>
            </a:r>
            <a:r>
              <a:rPr lang="en-US" sz="2400" dirty="0" smtClean="0">
                <a:latin typeface="Andale Mono"/>
                <a:cs typeface="Andale Mono"/>
              </a:rPr>
              <a:t>      sum(imps)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Andale Mono"/>
                <a:cs typeface="Andale Mono"/>
              </a:rPr>
              <a:t> </a:t>
            </a:r>
            <a:r>
              <a:rPr lang="en-US" sz="2400" dirty="0" smtClean="0">
                <a:latin typeface="Andale Mono"/>
                <a:cs typeface="Andale Mono"/>
              </a:rPr>
              <a:t> FROM 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>
                <a:latin typeface="Andale Mono"/>
                <a:cs typeface="Andale Mono"/>
              </a:rPr>
              <a:t>  ANY INNER JOIN </a:t>
            </a:r>
            <a:r>
              <a:rPr lang="en-US" sz="2400" dirty="0" err="1" smtClean="0">
                <a:latin typeface="Andale Mono"/>
                <a:cs typeface="Andale Mono"/>
              </a:rPr>
              <a:t>dim_geo</a:t>
            </a:r>
            <a:r>
              <a:rPr lang="en-US" sz="2400" dirty="0" smtClean="0">
                <a:latin typeface="Andale Mono"/>
                <a:cs typeface="Andale Mono"/>
              </a:rPr>
              <a:t> USING (</a:t>
            </a:r>
            <a:r>
              <a:rPr lang="en-US" sz="2400" dirty="0" err="1" smtClean="0">
                <a:latin typeface="Andale Mono"/>
                <a:cs typeface="Andale Mono"/>
              </a:rPr>
              <a:t>geo_key</a:t>
            </a:r>
            <a:r>
              <a:rPr lang="en-US" sz="2400" dirty="0" smtClean="0">
                <a:latin typeface="Andale Mono"/>
                <a:cs typeface="Andale Mono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>
                <a:latin typeface="Andale Mono"/>
                <a:cs typeface="Andale Mono"/>
              </a:rPr>
              <a:t> GROUP BY </a:t>
            </a:r>
            <a:r>
              <a:rPr lang="en-US" sz="2400" dirty="0" err="1" smtClean="0">
                <a:latin typeface="Andale Mono"/>
                <a:cs typeface="Andale Mono"/>
              </a:rPr>
              <a:t>country_name</a:t>
            </a:r>
            <a:r>
              <a:rPr lang="en-US" sz="2400" dirty="0" smtClean="0">
                <a:latin typeface="Andale Mono"/>
                <a:cs typeface="Andale Mono"/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dirty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err="1">
                <a:latin typeface="Andale Mono"/>
                <a:cs typeface="Andale Mono"/>
              </a:rPr>
              <a:t>v</a:t>
            </a:r>
            <a:r>
              <a:rPr lang="en-US" sz="2400" dirty="0" err="1" smtClean="0">
                <a:latin typeface="Andale Mono"/>
                <a:cs typeface="Andale Mono"/>
              </a:rPr>
              <a:t>s</a:t>
            </a:r>
            <a:endParaRPr lang="en-US" sz="2400" dirty="0" smtClean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400" dirty="0" smtClean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>
                <a:latin typeface="Andale Mono"/>
                <a:cs typeface="Andale Mono"/>
              </a:rPr>
              <a:t>SELECT </a:t>
            </a:r>
            <a:r>
              <a:rPr lang="en-US" sz="2400" dirty="0" err="1">
                <a:latin typeface="Andale Mono"/>
                <a:cs typeface="Andale Mono"/>
              </a:rPr>
              <a:t>dictGetString</a:t>
            </a:r>
            <a:r>
              <a:rPr lang="en-US" sz="2400" dirty="0">
                <a:latin typeface="Andale Mono"/>
                <a:cs typeface="Andale Mono"/>
              </a:rPr>
              <a:t>(‘</a:t>
            </a:r>
            <a:r>
              <a:rPr lang="en-US" sz="2400" dirty="0" err="1">
                <a:latin typeface="Andale Mono"/>
                <a:cs typeface="Andale Mono"/>
              </a:rPr>
              <a:t>dim_geo</a:t>
            </a:r>
            <a:r>
              <a:rPr lang="en-US" sz="2400" dirty="0">
                <a:latin typeface="Andale Mono"/>
                <a:cs typeface="Andale Mono"/>
              </a:rPr>
              <a:t>’, ‘</a:t>
            </a:r>
            <a:r>
              <a:rPr lang="en-US" sz="2400" dirty="0" err="1" smtClean="0">
                <a:latin typeface="Andale Mono"/>
                <a:cs typeface="Andale Mono"/>
              </a:rPr>
              <a:t>country_name</a:t>
            </a:r>
            <a:r>
              <a:rPr lang="en-US" sz="2400" dirty="0" smtClean="0">
                <a:latin typeface="Andale Mono"/>
                <a:cs typeface="Andale Mono"/>
              </a:rPr>
              <a:t>’</a:t>
            </a:r>
            <a:r>
              <a:rPr lang="en-US" sz="2400" dirty="0">
                <a:latin typeface="Andale Mono"/>
                <a:cs typeface="Andale Mono"/>
              </a:rPr>
              <a:t>, </a:t>
            </a:r>
            <a:r>
              <a:rPr lang="en-US" sz="2400" dirty="0" err="1">
                <a:latin typeface="Andale Mono"/>
                <a:cs typeface="Andale Mono"/>
              </a:rPr>
              <a:t>geo_key</a:t>
            </a:r>
            <a:r>
              <a:rPr lang="en-US" sz="2400" dirty="0" smtClean="0">
                <a:latin typeface="Andale Mono"/>
                <a:cs typeface="Andale Mono"/>
              </a:rPr>
              <a:t>) </a:t>
            </a:r>
            <a:r>
              <a:rPr lang="en-US" sz="2400" dirty="0" err="1" smtClean="0">
                <a:latin typeface="Andale Mono"/>
                <a:cs typeface="Andale Mono"/>
              </a:rPr>
              <a:t>country_name</a:t>
            </a:r>
            <a:r>
              <a:rPr lang="en-US" sz="2400" dirty="0" smtClean="0">
                <a:latin typeface="Andale Mono"/>
                <a:cs typeface="Andale Mono"/>
              </a:rPr>
              <a:t>,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Andale Mono"/>
                <a:cs typeface="Andale Mono"/>
              </a:rPr>
              <a:t> </a:t>
            </a:r>
            <a:r>
              <a:rPr lang="en-US" sz="2400" dirty="0" smtClean="0">
                <a:latin typeface="Andale Mono"/>
                <a:cs typeface="Andale Mono"/>
              </a:rPr>
              <a:t>      sum(imps)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Andale Mono"/>
                <a:cs typeface="Andale Mono"/>
              </a:rPr>
              <a:t> </a:t>
            </a:r>
            <a:r>
              <a:rPr lang="en-US" sz="2400" dirty="0" smtClean="0">
                <a:latin typeface="Andale Mono"/>
                <a:cs typeface="Andale Mono"/>
              </a:rPr>
              <a:t> </a:t>
            </a:r>
            <a:r>
              <a:rPr lang="en-US" sz="2400" dirty="0">
                <a:latin typeface="Andale Mono"/>
                <a:cs typeface="Andale Mono"/>
              </a:rPr>
              <a:t>FROM </a:t>
            </a:r>
            <a:r>
              <a:rPr lang="en-US" sz="2400" dirty="0" smtClean="0">
                <a:latin typeface="Andale Mono"/>
                <a:cs typeface="Andale Mono"/>
              </a:rPr>
              <a:t>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>
                <a:latin typeface="Andale Mono"/>
                <a:cs typeface="Andale Mono"/>
              </a:rPr>
              <a:t> </a:t>
            </a:r>
            <a:r>
              <a:rPr lang="en-US" sz="2400" dirty="0">
                <a:latin typeface="Andale Mono"/>
                <a:cs typeface="Andale Mono"/>
              </a:rPr>
              <a:t>GROUP BY </a:t>
            </a:r>
            <a:r>
              <a:rPr lang="en-US" sz="2400" dirty="0" err="1" smtClean="0">
                <a:latin typeface="Andale Mono"/>
                <a:cs typeface="Andale Mono"/>
              </a:rPr>
              <a:t>country_name</a:t>
            </a:r>
            <a:r>
              <a:rPr lang="en-US" sz="2400" dirty="0" smtClean="0">
                <a:latin typeface="Andale Mono"/>
                <a:cs typeface="Andale Mono"/>
              </a:rPr>
              <a:t>;</a:t>
            </a:r>
            <a:endParaRPr lang="en-US" sz="2400" dirty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850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Dictionaries.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609600" y="1964969"/>
            <a:ext cx="7924800" cy="41148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sz="2800" dirty="0" err="1" smtClean="0"/>
              <a:t>mysql</a:t>
            </a:r>
            <a:r>
              <a:rPr lang="en-US" sz="2800" dirty="0" smtClean="0"/>
              <a:t> </a:t>
            </a:r>
            <a:r>
              <a:rPr lang="en-US" sz="2800" dirty="0"/>
              <a:t>table</a:t>
            </a:r>
          </a:p>
          <a:p>
            <a:r>
              <a:rPr lang="en-US" sz="2800" dirty="0" err="1"/>
              <a:t>clickhouse</a:t>
            </a:r>
            <a:r>
              <a:rPr lang="en-US" sz="2800" dirty="0"/>
              <a:t> table</a:t>
            </a:r>
          </a:p>
          <a:p>
            <a:r>
              <a:rPr lang="en-US" sz="2800" dirty="0" err="1"/>
              <a:t>odbc</a:t>
            </a:r>
            <a:r>
              <a:rPr lang="en-US" sz="2800" dirty="0"/>
              <a:t> data source</a:t>
            </a:r>
          </a:p>
          <a:p>
            <a:r>
              <a:rPr lang="en-US" sz="2800" dirty="0" smtClean="0"/>
              <a:t>file</a:t>
            </a:r>
          </a:p>
          <a:p>
            <a:r>
              <a:rPr lang="en-US" sz="2800" dirty="0" smtClean="0"/>
              <a:t>executable </a:t>
            </a:r>
            <a:r>
              <a:rPr lang="en-US" sz="2800" dirty="0"/>
              <a:t>script</a:t>
            </a:r>
          </a:p>
          <a:p>
            <a:r>
              <a:rPr lang="en-US" sz="2800" dirty="0"/>
              <a:t>http service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448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Graduated Moscow State University in 1999</a:t>
            </a:r>
          </a:p>
          <a:p>
            <a:r>
              <a:rPr lang="en-US" dirty="0" smtClean="0"/>
              <a:t>Software engineer since 1997</a:t>
            </a:r>
          </a:p>
          <a:p>
            <a:r>
              <a:rPr lang="en-US" dirty="0" smtClean="0"/>
              <a:t>Developed distributed systems since 2002</a:t>
            </a:r>
          </a:p>
          <a:p>
            <a:r>
              <a:rPr lang="en-US" dirty="0" smtClean="0"/>
              <a:t>Focused on high performance analytics since 2007</a:t>
            </a:r>
          </a:p>
          <a:p>
            <a:r>
              <a:rPr lang="en-US" dirty="0" smtClean="0"/>
              <a:t>Director of Engineering in </a:t>
            </a:r>
            <a:r>
              <a:rPr lang="en-US" dirty="0" err="1" smtClean="0"/>
              <a:t>LifeStreet</a:t>
            </a:r>
            <a:endParaRPr lang="en-US" dirty="0" smtClean="0"/>
          </a:p>
          <a:p>
            <a:r>
              <a:rPr lang="en-US" dirty="0" smtClean="0"/>
              <a:t>Co-founder of </a:t>
            </a:r>
            <a:r>
              <a:rPr lang="en-US" dirty="0" err="1" smtClean="0"/>
              <a:t>Altinity</a:t>
            </a:r>
            <a:r>
              <a:rPr lang="en-US" dirty="0" smtClean="0"/>
              <a:t>, </a:t>
            </a:r>
            <a:r>
              <a:rPr lang="en-US" dirty="0" err="1" smtClean="0"/>
              <a:t>ClickHouse</a:t>
            </a:r>
            <a:r>
              <a:rPr lang="en-US" dirty="0" smtClean="0"/>
              <a:t> service provider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05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Dictionaries.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609600" y="1600200"/>
            <a:ext cx="7924800" cy="41148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dirty="0" smtClean="0">
                <a:latin typeface="Consolas"/>
                <a:cs typeface="Consolas"/>
              </a:rPr>
              <a:t>&lt;dictionary&gt;</a:t>
            </a:r>
          </a:p>
          <a:p>
            <a:pPr marL="400050" lvl="1" indent="0">
              <a:buNone/>
            </a:pPr>
            <a:r>
              <a:rPr lang="en-US" sz="1500" dirty="0" smtClean="0">
                <a:latin typeface="Consolas"/>
                <a:cs typeface="Consolas"/>
              </a:rPr>
              <a:t>&lt;name&gt;&lt;/name&gt;</a:t>
            </a:r>
          </a:p>
          <a:p>
            <a:pPr marL="400050" lvl="1" indent="0">
              <a:buNone/>
            </a:pPr>
            <a:r>
              <a:rPr lang="en-US" sz="1500" dirty="0" smtClean="0">
                <a:latin typeface="Consolas"/>
                <a:cs typeface="Consolas"/>
              </a:rPr>
              <a:t>&lt;source&gt; </a:t>
            </a:r>
            <a:r>
              <a:rPr lang="is-IS" sz="1500" dirty="0" smtClean="0">
                <a:latin typeface="Consolas"/>
                <a:cs typeface="Consolas"/>
              </a:rPr>
              <a:t>… &lt;/source&gt;</a:t>
            </a:r>
          </a:p>
          <a:p>
            <a:pPr marL="400050" lvl="1" indent="0">
              <a:buNone/>
            </a:pPr>
            <a:r>
              <a:rPr lang="is-IS" sz="1500" dirty="0" smtClean="0">
                <a:latin typeface="Consolas"/>
                <a:cs typeface="Consolas"/>
              </a:rPr>
              <a:t>&lt;lifetime&gt; ... &lt;/lifetime&gt;</a:t>
            </a:r>
          </a:p>
          <a:p>
            <a:pPr marL="400050" lvl="1" indent="0">
              <a:buNone/>
            </a:pPr>
            <a:r>
              <a:rPr lang="en-US" sz="1500" dirty="0" smtClean="0">
                <a:latin typeface="Consolas"/>
                <a:cs typeface="Consolas"/>
              </a:rPr>
              <a:t>&lt;layout&gt; </a:t>
            </a:r>
            <a:r>
              <a:rPr lang="is-IS" sz="1500" dirty="0" smtClean="0">
                <a:latin typeface="Consolas"/>
                <a:cs typeface="Consolas"/>
              </a:rPr>
              <a:t>… &lt;/layout&gt;</a:t>
            </a:r>
          </a:p>
          <a:p>
            <a:pPr marL="400050" lvl="1" indent="0">
              <a:buNone/>
            </a:pPr>
            <a:r>
              <a:rPr lang="is-IS" sz="1500" dirty="0" smtClean="0">
                <a:latin typeface="Consolas"/>
                <a:cs typeface="Consolas"/>
              </a:rPr>
              <a:t>&lt;structure&gt;</a:t>
            </a:r>
          </a:p>
          <a:p>
            <a:pPr marL="800100" lvl="2" indent="0">
              <a:buNone/>
            </a:pPr>
            <a:r>
              <a:rPr lang="is-IS" sz="1500" dirty="0" smtClean="0">
                <a:latin typeface="Consolas"/>
                <a:cs typeface="Consolas"/>
              </a:rPr>
              <a:t>&lt;id&gt; ... &lt;/id&gt;</a:t>
            </a:r>
          </a:p>
          <a:p>
            <a:pPr marL="800100" lvl="2" indent="0">
              <a:buNone/>
            </a:pPr>
            <a:r>
              <a:rPr lang="is-IS" sz="1500" dirty="0" smtClean="0">
                <a:latin typeface="Consolas"/>
                <a:cs typeface="Consolas"/>
              </a:rPr>
              <a:t>&lt;attribute&gt; ... &lt;/attribute&gt;</a:t>
            </a:r>
          </a:p>
          <a:p>
            <a:pPr marL="800100" lvl="2" indent="0">
              <a:buNone/>
            </a:pPr>
            <a:r>
              <a:rPr lang="is-IS" sz="1500" dirty="0">
                <a:latin typeface="Consolas"/>
                <a:cs typeface="Consolas"/>
              </a:rPr>
              <a:t>&lt;attribute&gt; ... &lt;/attribute</a:t>
            </a:r>
            <a:r>
              <a:rPr lang="is-IS" sz="1500" dirty="0" smtClean="0">
                <a:latin typeface="Consolas"/>
                <a:cs typeface="Consolas"/>
              </a:rPr>
              <a:t>&gt;</a:t>
            </a:r>
          </a:p>
          <a:p>
            <a:pPr marL="800100" lvl="2" indent="0">
              <a:buNone/>
            </a:pPr>
            <a:r>
              <a:rPr lang="is-IS" sz="1500" dirty="0" smtClean="0">
                <a:latin typeface="Consolas"/>
                <a:cs typeface="Consolas"/>
              </a:rPr>
              <a:t>...</a:t>
            </a:r>
          </a:p>
          <a:p>
            <a:pPr marL="400050" lvl="1" indent="0">
              <a:buNone/>
            </a:pPr>
            <a:r>
              <a:rPr lang="is-IS" sz="1500" dirty="0" smtClean="0">
                <a:latin typeface="Consolas"/>
                <a:cs typeface="Consolas"/>
              </a:rPr>
              <a:t>&lt;/structure&gt;</a:t>
            </a:r>
          </a:p>
          <a:p>
            <a:pPr marL="0" indent="0">
              <a:buNone/>
            </a:pPr>
            <a:r>
              <a:rPr lang="is-IS" sz="1500" dirty="0" smtClean="0">
                <a:latin typeface="Consolas"/>
                <a:cs typeface="Consolas"/>
              </a:rPr>
              <a:t>&lt;/dictionary&gt;</a:t>
            </a:r>
            <a:endParaRPr lang="is-IS" sz="1500" dirty="0">
              <a:latin typeface="Consolas"/>
              <a:cs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6147038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</a:t>
            </a:r>
            <a:r>
              <a:rPr lang="en-US" dirty="0" err="1" smtClean="0"/>
              <a:t>config.xml</a:t>
            </a:r>
            <a:r>
              <a:rPr lang="en-US" sz="1600" dirty="0">
                <a:latin typeface="Consolas"/>
                <a:cs typeface="Consolas"/>
              </a:rPr>
              <a:t>: &lt;</a:t>
            </a:r>
            <a:r>
              <a:rPr lang="en-US" sz="1600" dirty="0" err="1">
                <a:latin typeface="Consolas"/>
                <a:cs typeface="Consolas"/>
              </a:rPr>
              <a:t>dictionaries_config</a:t>
            </a:r>
            <a:r>
              <a:rPr lang="en-US" sz="1600" dirty="0">
                <a:latin typeface="Consolas"/>
                <a:cs typeface="Consolas"/>
              </a:rPr>
              <a:t>&gt;*_</a:t>
            </a:r>
            <a:r>
              <a:rPr lang="en-US" sz="1600" dirty="0" err="1">
                <a:latin typeface="Consolas"/>
                <a:cs typeface="Consolas"/>
              </a:rPr>
              <a:t>dictionary.xml</a:t>
            </a:r>
            <a:r>
              <a:rPr lang="en-US" sz="1600" dirty="0">
                <a:latin typeface="Consolas"/>
                <a:cs typeface="Consolas"/>
              </a:rPr>
              <a:t>&lt;/</a:t>
            </a:r>
            <a:r>
              <a:rPr lang="en-US" sz="1600" dirty="0" err="1">
                <a:latin typeface="Consolas"/>
                <a:cs typeface="Consolas"/>
              </a:rPr>
              <a:t>dictionaries_config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712146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Dictionaries. Updatable!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609600" y="1600199"/>
            <a:ext cx="7924800" cy="4803527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lang="en-US" sz="3600" dirty="0"/>
              <a:t>Scheduled (default)</a:t>
            </a:r>
          </a:p>
          <a:p>
            <a:pPr marL="0" indent="0">
              <a:buNone/>
            </a:pPr>
            <a:r>
              <a:rPr lang="en-US" sz="2800" dirty="0">
                <a:latin typeface="Consolas"/>
                <a:cs typeface="Consolas"/>
              </a:rPr>
              <a:t>       &lt;lifetime&gt;300&lt;/lifetime&gt;</a:t>
            </a:r>
          </a:p>
          <a:p>
            <a:r>
              <a:rPr lang="en-US" sz="2800" dirty="0" smtClean="0"/>
              <a:t>Automatic for MySQL </a:t>
            </a:r>
            <a:r>
              <a:rPr lang="en-US" sz="2800" dirty="0" err="1" smtClean="0"/>
              <a:t>MyISAM</a:t>
            </a:r>
            <a:endParaRPr lang="en-US" sz="2800" dirty="0" smtClean="0"/>
          </a:p>
          <a:p>
            <a:r>
              <a:rPr lang="en-US" sz="2800" dirty="0" smtClean="0"/>
              <a:t>Using ‘</a:t>
            </a:r>
            <a:r>
              <a:rPr lang="en-US" sz="2800" dirty="0" err="1" smtClean="0"/>
              <a:t>invalidate_query</a:t>
            </a:r>
            <a:r>
              <a:rPr lang="en-US" sz="2800" dirty="0" smtClean="0"/>
              <a:t>’</a:t>
            </a:r>
          </a:p>
          <a:p>
            <a:pPr marL="800100" lvl="2" indent="0">
              <a:buNone/>
            </a:pPr>
            <a:r>
              <a:rPr lang="en-US" sz="1900" dirty="0">
                <a:latin typeface="Consolas"/>
                <a:cs typeface="Consolas"/>
              </a:rPr>
              <a:t>&lt;source&gt;</a:t>
            </a:r>
          </a:p>
          <a:p>
            <a:pPr marL="800100" lvl="2" indent="0">
              <a:buNone/>
            </a:pPr>
            <a:r>
              <a:rPr lang="en-US" sz="1900" dirty="0">
                <a:latin typeface="Consolas"/>
                <a:cs typeface="Consolas"/>
              </a:rPr>
              <a:t>   &lt;</a:t>
            </a:r>
            <a:r>
              <a:rPr lang="en-US" sz="1900" dirty="0" err="1">
                <a:latin typeface="Consolas"/>
                <a:cs typeface="Consolas"/>
              </a:rPr>
              <a:t>invalidate_query</a:t>
            </a:r>
            <a:r>
              <a:rPr lang="en-US" sz="1900" dirty="0" smtClean="0">
                <a:latin typeface="Consolas"/>
                <a:cs typeface="Consolas"/>
              </a:rPr>
              <a:t>&gt;</a:t>
            </a:r>
          </a:p>
          <a:p>
            <a:pPr marL="800100" lvl="2" indent="0">
              <a:buNone/>
            </a:pPr>
            <a:r>
              <a:rPr lang="en-US" sz="1900" dirty="0">
                <a:latin typeface="Consolas"/>
                <a:cs typeface="Consolas"/>
              </a:rPr>
              <a:t> </a:t>
            </a:r>
            <a:r>
              <a:rPr lang="en-US" sz="1900" dirty="0" smtClean="0">
                <a:latin typeface="Consolas"/>
                <a:cs typeface="Consolas"/>
              </a:rPr>
              <a:t>      SELECT </a:t>
            </a:r>
            <a:r>
              <a:rPr lang="en-US" sz="1900" dirty="0">
                <a:latin typeface="Consolas"/>
                <a:cs typeface="Consolas"/>
              </a:rPr>
              <a:t>max(</a:t>
            </a:r>
            <a:r>
              <a:rPr lang="en-US" sz="1900" dirty="0" err="1">
                <a:latin typeface="Consolas"/>
                <a:cs typeface="Consolas"/>
              </a:rPr>
              <a:t>update_time</a:t>
            </a:r>
            <a:r>
              <a:rPr lang="en-US" sz="1900" dirty="0">
                <a:latin typeface="Consolas"/>
                <a:cs typeface="Consolas"/>
              </a:rPr>
              <a:t>) FROM  </a:t>
            </a:r>
            <a:r>
              <a:rPr lang="en-US" sz="1900" dirty="0" err="1">
                <a:latin typeface="Consolas"/>
                <a:cs typeface="Consolas"/>
              </a:rPr>
              <a:t>dictionary_source</a:t>
            </a:r>
            <a:r>
              <a:rPr lang="en-US" sz="1900" dirty="0">
                <a:latin typeface="Consolas"/>
                <a:cs typeface="Consolas"/>
              </a:rPr>
              <a:t> </a:t>
            </a:r>
          </a:p>
          <a:p>
            <a:pPr marL="800100" lvl="2" indent="0">
              <a:buNone/>
            </a:pPr>
            <a:r>
              <a:rPr lang="en-US" sz="1900" dirty="0">
                <a:latin typeface="Consolas"/>
                <a:cs typeface="Consolas"/>
              </a:rPr>
              <a:t>   &lt;/</a:t>
            </a:r>
            <a:r>
              <a:rPr lang="en-US" sz="1900" dirty="0" err="1">
                <a:latin typeface="Consolas"/>
                <a:cs typeface="Consolas"/>
              </a:rPr>
              <a:t>invalidate_query</a:t>
            </a:r>
            <a:r>
              <a:rPr lang="en-US" sz="1900" dirty="0" smtClean="0">
                <a:latin typeface="Consolas"/>
                <a:cs typeface="Consolas"/>
              </a:rPr>
              <a:t>&gt;</a:t>
            </a:r>
            <a:endParaRPr lang="en-US" sz="2800" dirty="0" smtClean="0"/>
          </a:p>
          <a:p>
            <a:r>
              <a:rPr lang="en-US" sz="2800" dirty="0" smtClean="0"/>
              <a:t>SYSTEM RELOAD DICTIONARY</a:t>
            </a:r>
          </a:p>
          <a:p>
            <a:r>
              <a:rPr lang="en-US" sz="2800" dirty="0" smtClean="0"/>
              <a:t>Manually touching</a:t>
            </a:r>
            <a:r>
              <a:rPr lang="ru-RU" sz="2800" dirty="0" smtClean="0"/>
              <a:t> </a:t>
            </a:r>
            <a:r>
              <a:rPr lang="en-US" sz="2800" dirty="0" err="1" smtClean="0"/>
              <a:t>config</a:t>
            </a:r>
            <a:r>
              <a:rPr lang="en-US" sz="2800" dirty="0" smtClean="0"/>
              <a:t> file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07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Dictionaries. </a:t>
            </a:r>
            <a:r>
              <a:rPr lang="en-US" dirty="0" smtClean="0"/>
              <a:t>Restrictions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609600" y="1600200"/>
            <a:ext cx="79248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 smtClean="0"/>
              <a:t>‘Normal’ keys are only UInt64</a:t>
            </a:r>
            <a:endParaRPr lang="ru-RU" sz="2800" dirty="0"/>
          </a:p>
          <a:p>
            <a:r>
              <a:rPr lang="en-US" sz="2800" dirty="0" smtClean="0"/>
              <a:t>Only full refresh is possible</a:t>
            </a:r>
          </a:p>
          <a:p>
            <a:r>
              <a:rPr lang="en-US" sz="2800" dirty="0" smtClean="0"/>
              <a:t>Every cluster node</a:t>
            </a:r>
            <a:r>
              <a:rPr lang="en-US" sz="2800" dirty="0"/>
              <a:t> </a:t>
            </a:r>
            <a:r>
              <a:rPr lang="en-US" sz="2800" dirty="0" smtClean="0"/>
              <a:t>has its own copy</a:t>
            </a:r>
          </a:p>
          <a:p>
            <a:r>
              <a:rPr lang="en-US" sz="2800" dirty="0" smtClean="0"/>
              <a:t>XML </a:t>
            </a:r>
            <a:r>
              <a:rPr lang="en-US" sz="2800" dirty="0" err="1" smtClean="0"/>
              <a:t>config</a:t>
            </a:r>
            <a:r>
              <a:rPr lang="en-US" sz="2800" dirty="0" smtClean="0"/>
              <a:t> (DDL would be better, in 2018 roadmap)</a:t>
            </a:r>
            <a:endParaRPr lang="ru-RU" sz="2800" dirty="0"/>
          </a:p>
          <a:p>
            <a:pPr marL="0" indent="0">
              <a:buNone/>
            </a:pPr>
            <a:endParaRPr lang="ru-RU" sz="2800" dirty="0" smtClean="0"/>
          </a:p>
        </p:txBody>
      </p:sp>
    </p:spTree>
    <p:extLst>
      <p:ext uri="{BB962C8B-B14F-4D97-AF65-F5344CB8AC3E}">
        <p14:creationId xmlns:p14="http://schemas.microsoft.com/office/powerpoint/2010/main" val="426018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 Pros-and-Cons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+ No JOINs</a:t>
            </a:r>
          </a:p>
          <a:p>
            <a:pPr marL="0" indent="0">
              <a:buNone/>
            </a:pPr>
            <a:r>
              <a:rPr lang="en-US" dirty="0" smtClean="0"/>
              <a:t>+ Updatable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+ Always in memory for flat/hash (faster)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Not a part of the schema</a:t>
            </a:r>
          </a:p>
          <a:p>
            <a:pPr>
              <a:buFontTx/>
              <a:buChar char="-"/>
            </a:pPr>
            <a:r>
              <a:rPr lang="en-US" dirty="0" smtClean="0"/>
              <a:t>Somewhat inconvenient syntax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635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609600" y="1600200"/>
            <a:ext cx="79248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Engines</a:t>
            </a:r>
          </a:p>
          <a:p>
            <a:r>
              <a:rPr lang="en-US" dirty="0" err="1" smtClean="0"/>
              <a:t>Sharding</a:t>
            </a:r>
            <a:r>
              <a:rPr lang="en-US" dirty="0" smtClean="0"/>
              <a:t>/Distribution</a:t>
            </a:r>
          </a:p>
          <a:p>
            <a:r>
              <a:rPr lang="en-US" dirty="0" smtClean="0"/>
              <a:t>Replication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711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Engine =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1573306" y="1600200"/>
            <a:ext cx="3034162" cy="436132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000" dirty="0" smtClean="0"/>
              <a:t>In memory:</a:t>
            </a:r>
          </a:p>
          <a:p>
            <a:pPr lvl="1"/>
            <a:r>
              <a:rPr lang="en-US" sz="2000" dirty="0" smtClean="0"/>
              <a:t>Memory</a:t>
            </a:r>
          </a:p>
          <a:p>
            <a:pPr lvl="1"/>
            <a:r>
              <a:rPr lang="en-US" sz="2000" dirty="0" smtClean="0"/>
              <a:t>Buffer</a:t>
            </a:r>
          </a:p>
          <a:p>
            <a:pPr lvl="1"/>
            <a:r>
              <a:rPr lang="en-US" sz="2000" dirty="0" smtClean="0"/>
              <a:t>Join</a:t>
            </a:r>
          </a:p>
          <a:p>
            <a:pPr lvl="1"/>
            <a:r>
              <a:rPr lang="en-US" sz="2000" dirty="0" smtClean="0"/>
              <a:t>Set</a:t>
            </a:r>
          </a:p>
          <a:p>
            <a:r>
              <a:rPr lang="en-US" sz="2000" dirty="0" smtClean="0"/>
              <a:t>On disk:</a:t>
            </a:r>
          </a:p>
          <a:p>
            <a:pPr lvl="1"/>
            <a:r>
              <a:rPr lang="en-US" sz="2000" dirty="0" smtClean="0"/>
              <a:t>Log, </a:t>
            </a:r>
            <a:r>
              <a:rPr lang="en-US" sz="2000" dirty="0" err="1" smtClean="0"/>
              <a:t>TinyLog</a:t>
            </a:r>
            <a:endParaRPr lang="en-US" sz="2000" dirty="0" smtClean="0"/>
          </a:p>
          <a:p>
            <a:pPr lvl="1"/>
            <a:r>
              <a:rPr lang="en-US" sz="2000" dirty="0" err="1" smtClean="0"/>
              <a:t>MergeTree</a:t>
            </a:r>
            <a:r>
              <a:rPr lang="en-US" sz="2000" dirty="0" smtClean="0"/>
              <a:t> family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167010" y="1858446"/>
            <a:ext cx="2472018" cy="4361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Char char="•"/>
            </a:pPr>
            <a:r>
              <a:rPr lang="en-US" sz="2000" dirty="0" smtClean="0"/>
              <a:t>Interface:</a:t>
            </a:r>
            <a:endParaRPr lang="en-US" sz="2000" dirty="0"/>
          </a:p>
          <a:p>
            <a:pPr lvl="1">
              <a:buFont typeface="Lucida Grande"/>
              <a:buChar char="–"/>
            </a:pPr>
            <a:r>
              <a:rPr lang="en-US" sz="2000" dirty="0"/>
              <a:t>Distributed</a:t>
            </a:r>
          </a:p>
          <a:p>
            <a:pPr lvl="1">
              <a:buFont typeface="Lucida Grande"/>
              <a:buChar char="–"/>
            </a:pPr>
            <a:r>
              <a:rPr lang="en-US" sz="2000" dirty="0" smtClean="0"/>
              <a:t>Merge</a:t>
            </a:r>
          </a:p>
          <a:p>
            <a:pPr lvl="1">
              <a:buFont typeface="Lucida Grande"/>
              <a:buChar char="–"/>
            </a:pPr>
            <a:r>
              <a:rPr lang="en-US" sz="2000" dirty="0" smtClean="0"/>
              <a:t>Dictionary</a:t>
            </a:r>
            <a:endParaRPr lang="en-US" sz="2000" dirty="0"/>
          </a:p>
          <a:p>
            <a:pPr>
              <a:buFont typeface="Arial"/>
              <a:buChar char="•"/>
            </a:pPr>
            <a:r>
              <a:rPr lang="en-US" sz="2000" dirty="0"/>
              <a:t>Special purpose:</a:t>
            </a:r>
          </a:p>
          <a:p>
            <a:pPr lvl="1">
              <a:buFont typeface="Lucida Grande"/>
              <a:buChar char="–"/>
            </a:pPr>
            <a:r>
              <a:rPr lang="en-US" sz="2000" dirty="0" smtClean="0"/>
              <a:t>View</a:t>
            </a:r>
          </a:p>
          <a:p>
            <a:pPr lvl="1">
              <a:buFont typeface="Lucida Grande"/>
              <a:buChar char="–"/>
            </a:pPr>
            <a:r>
              <a:rPr lang="en-US" sz="2000" dirty="0" smtClean="0"/>
              <a:t>Materialized View</a:t>
            </a:r>
          </a:p>
          <a:p>
            <a:pPr lvl="1">
              <a:buFont typeface="Lucida Grande"/>
              <a:buChar char="–"/>
            </a:pPr>
            <a:r>
              <a:rPr lang="en-US" sz="2000" dirty="0"/>
              <a:t>Null</a:t>
            </a:r>
          </a:p>
          <a:p>
            <a:pPr marL="800100" lvl="1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25365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Merge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609600" y="1600200"/>
            <a:ext cx="7924800" cy="4114800"/>
          </a:xfrm>
          <a:prstGeom prst="rect">
            <a:avLst/>
          </a:prstGeom>
        </p:spPr>
        <p:txBody>
          <a:bodyPr/>
          <a:lstStyle/>
          <a:p>
            <a:r>
              <a:rPr lang="en-US" sz="2800" dirty="0"/>
              <a:t>What is ‘merge’</a:t>
            </a:r>
          </a:p>
          <a:p>
            <a:r>
              <a:rPr lang="en-US" sz="2800" dirty="0" smtClean="0"/>
              <a:t>PK sorting and index</a:t>
            </a:r>
          </a:p>
          <a:p>
            <a:r>
              <a:rPr lang="en-US" sz="2800" dirty="0" smtClean="0"/>
              <a:t>Date partitioning</a:t>
            </a:r>
          </a:p>
          <a:p>
            <a:r>
              <a:rPr lang="en-US" sz="2800" dirty="0" smtClean="0"/>
              <a:t>Query performance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729073" y="2040006"/>
            <a:ext cx="1513303" cy="4593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Block 1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637986" y="2040006"/>
            <a:ext cx="1513303" cy="4593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Block 2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949031" y="3462344"/>
            <a:ext cx="2968788" cy="4593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Merged block</a:t>
            </a:r>
            <a:endParaRPr lang="en-US" dirty="0"/>
          </a:p>
        </p:txBody>
      </p:sp>
      <p:sp>
        <p:nvSpPr>
          <p:cNvPr id="7" name="Pentagon 6"/>
          <p:cNvSpPr/>
          <p:nvPr/>
        </p:nvSpPr>
        <p:spPr>
          <a:xfrm rot="5400000">
            <a:off x="6144858" y="2735798"/>
            <a:ext cx="621515" cy="553908"/>
          </a:xfrm>
          <a:prstGeom prst="homePlat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949031" y="4444782"/>
            <a:ext cx="3097937" cy="41880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PK index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5391143" y="3907289"/>
            <a:ext cx="0" cy="6329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840807" y="3924589"/>
            <a:ext cx="0" cy="6329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286703" y="3911079"/>
            <a:ext cx="0" cy="6329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6732599" y="3924589"/>
            <a:ext cx="0" cy="6329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7200" y="5998428"/>
            <a:ext cx="8501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See details at: </a:t>
            </a:r>
            <a:r>
              <a:rPr lang="en-US" dirty="0" smtClean="0">
                <a:hlinkClick r:id="rId2"/>
              </a:rPr>
              <a:t>https://medium.com/@f1yegor/clickhouse-primary-keys-2cf2a45d7324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320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MergeTree</a:t>
            </a:r>
            <a:r>
              <a:rPr lang="en-US" dirty="0" smtClean="0"/>
              <a:t> family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64745" y="3179796"/>
            <a:ext cx="1945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Replicated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3678942" y="2741361"/>
            <a:ext cx="20905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Replacing</a:t>
            </a:r>
          </a:p>
          <a:p>
            <a:r>
              <a:rPr lang="en-US" sz="2800" dirty="0" smtClean="0"/>
              <a:t>Collapsing</a:t>
            </a:r>
          </a:p>
          <a:p>
            <a:r>
              <a:rPr lang="en-US" sz="2800" dirty="0" smtClean="0"/>
              <a:t>Summing</a:t>
            </a:r>
          </a:p>
          <a:p>
            <a:r>
              <a:rPr lang="en-US" sz="2800" dirty="0" err="1" smtClean="0"/>
              <a:t>Aggergating</a:t>
            </a:r>
            <a:endParaRPr lang="en-US" sz="2800" dirty="0" smtClean="0"/>
          </a:p>
          <a:p>
            <a:r>
              <a:rPr lang="en-US" sz="2800" dirty="0" smtClean="0"/>
              <a:t>Graphite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67758" y="3179796"/>
            <a:ext cx="1945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MergeTree</a:t>
            </a:r>
            <a:endParaRPr lang="en-US" sz="2800" dirty="0"/>
          </a:p>
        </p:txBody>
      </p:sp>
      <p:sp>
        <p:nvSpPr>
          <p:cNvPr id="9" name="Left Bracket 8"/>
          <p:cNvSpPr/>
          <p:nvPr/>
        </p:nvSpPr>
        <p:spPr>
          <a:xfrm>
            <a:off x="756652" y="2931664"/>
            <a:ext cx="108093" cy="1094308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ket 9"/>
          <p:cNvSpPr/>
          <p:nvPr/>
        </p:nvSpPr>
        <p:spPr>
          <a:xfrm>
            <a:off x="3462753" y="2741361"/>
            <a:ext cx="108093" cy="1960110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/>
          <p:cNvSpPr/>
          <p:nvPr/>
        </p:nvSpPr>
        <p:spPr>
          <a:xfrm flipH="1" flipV="1">
            <a:off x="2702327" y="2931664"/>
            <a:ext cx="108093" cy="1094308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ket 12"/>
          <p:cNvSpPr/>
          <p:nvPr/>
        </p:nvSpPr>
        <p:spPr>
          <a:xfrm flipH="1">
            <a:off x="5769472" y="2741361"/>
            <a:ext cx="108093" cy="1960110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905004" y="3179796"/>
            <a:ext cx="3880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5979693" y="3179796"/>
            <a:ext cx="3880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6057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Load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609600" y="1600200"/>
            <a:ext cx="7924800" cy="4114800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lang="en-US" sz="2800" dirty="0" smtClean="0"/>
              <a:t>Multiple formats are supported, including CSV, TSV, JSONs, native binary</a:t>
            </a:r>
          </a:p>
          <a:p>
            <a:r>
              <a:rPr lang="en-US" sz="2800" dirty="0" smtClean="0"/>
              <a:t>Error handling</a:t>
            </a:r>
          </a:p>
          <a:p>
            <a:pPr lvl="1"/>
            <a:r>
              <a:rPr lang="en-US" sz="2400" dirty="0" err="1" smtClean="0"/>
              <a:t>input_format_allow_errors_num</a:t>
            </a:r>
            <a:endParaRPr lang="en-US" sz="2400" dirty="0" smtClean="0"/>
          </a:p>
          <a:p>
            <a:pPr lvl="1"/>
            <a:r>
              <a:rPr lang="en-US" sz="2400" dirty="0" err="1" smtClean="0"/>
              <a:t>input_format_allow_errors_ratio</a:t>
            </a:r>
            <a:endParaRPr lang="en-US" sz="2400" dirty="0" smtClean="0"/>
          </a:p>
          <a:p>
            <a:r>
              <a:rPr lang="en-US" sz="2800" dirty="0" smtClean="0"/>
              <a:t>Load locally (better) or distributed (possible)</a:t>
            </a:r>
          </a:p>
          <a:p>
            <a:r>
              <a:rPr lang="en-US" sz="2800" dirty="0" smtClean="0"/>
              <a:t>Temp tables </a:t>
            </a:r>
            <a:r>
              <a:rPr lang="en-US" sz="2800" dirty="0" smtClean="0"/>
              <a:t>are often helpful</a:t>
            </a:r>
            <a:endParaRPr lang="en-US" sz="2800" dirty="0" smtClean="0"/>
          </a:p>
          <a:p>
            <a:r>
              <a:rPr lang="en-US" sz="2800" dirty="0" smtClean="0"/>
              <a:t>Replicated tables help with de-dup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39739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Load Tricks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1077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 smtClean="0"/>
              <a:t>ClickHouse</a:t>
            </a:r>
            <a:r>
              <a:rPr lang="en-US" dirty="0" smtClean="0"/>
              <a:t> loves big blocks!</a:t>
            </a:r>
          </a:p>
          <a:p>
            <a:r>
              <a:rPr lang="en-US" dirty="0" err="1"/>
              <a:t>max_insert_block_size</a:t>
            </a:r>
            <a:r>
              <a:rPr lang="en-US" dirty="0"/>
              <a:t> = </a:t>
            </a:r>
            <a:r>
              <a:rPr lang="en-US" dirty="0" smtClean="0"/>
              <a:t>1,048,576 rows </a:t>
            </a:r>
            <a:r>
              <a:rPr lang="mr-IN" dirty="0" smtClean="0"/>
              <a:t>–</a:t>
            </a:r>
            <a:r>
              <a:rPr lang="en-US" dirty="0" smtClean="0"/>
              <a:t> atomic insert</a:t>
            </a:r>
          </a:p>
          <a:p>
            <a:r>
              <a:rPr lang="en-US" dirty="0" smtClean="0"/>
              <a:t>Load via temp table:</a:t>
            </a: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to temp table, reload on error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Set </a:t>
            </a:r>
            <a:r>
              <a:rPr lang="en-US" dirty="0" err="1" smtClean="0"/>
              <a:t>max_block_size</a:t>
            </a:r>
            <a:r>
              <a:rPr lang="en-US" dirty="0" smtClean="0"/>
              <a:t> = &lt;size of your data&gt;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INSERT into &lt;</a:t>
            </a:r>
            <a:r>
              <a:rPr lang="en-US" dirty="0" err="1" smtClean="0"/>
              <a:t>perm_table</a:t>
            </a:r>
            <a:r>
              <a:rPr lang="en-US" dirty="0" smtClean="0"/>
              <a:t>&gt; SELECT  FROM &lt;</a:t>
            </a:r>
            <a:r>
              <a:rPr lang="en-US" dirty="0" err="1" smtClean="0"/>
              <a:t>temp_table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What if there are no big blocks? </a:t>
            </a:r>
          </a:p>
          <a:p>
            <a:pPr lvl="1"/>
            <a:r>
              <a:rPr lang="en-US" dirty="0" smtClean="0"/>
              <a:t>Ok if &lt;10 inserts/sec</a:t>
            </a:r>
          </a:p>
          <a:p>
            <a:pPr lvl="1"/>
            <a:r>
              <a:rPr lang="en-US" dirty="0" smtClean="0"/>
              <a:t>Use Buffer </a:t>
            </a:r>
            <a:r>
              <a:rPr lang="en-US" dirty="0" smtClean="0"/>
              <a:t>tables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69404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Why to migrate to </a:t>
            </a:r>
            <a:r>
              <a:rPr lang="en-US" dirty="0" err="1" smtClean="0"/>
              <a:t>ClickHouse</a:t>
            </a:r>
            <a:endParaRPr lang="en-US" dirty="0" smtClean="0"/>
          </a:p>
          <a:p>
            <a:pPr marL="0" indent="0" algn="ctr">
              <a:buNone/>
            </a:pPr>
            <a:r>
              <a:rPr lang="en-US" sz="8000" dirty="0" smtClean="0"/>
              <a:t>?</a:t>
            </a:r>
          </a:p>
          <a:p>
            <a:pPr marL="0" indent="0" algn="ctr">
              <a:buNone/>
            </a:pPr>
            <a:r>
              <a:rPr lang="en-US" dirty="0" smtClean="0"/>
              <a:t>How to do that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209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power of Materialized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609600" y="1600200"/>
            <a:ext cx="79248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 smtClean="0"/>
              <a:t>MV is a table, i.e. engine, replication etc.</a:t>
            </a:r>
          </a:p>
          <a:p>
            <a:r>
              <a:rPr lang="en-US" sz="2800" dirty="0" smtClean="0"/>
              <a:t>Updated synchronously</a:t>
            </a:r>
          </a:p>
          <a:p>
            <a:r>
              <a:rPr lang="en-US" sz="2800" dirty="0" smtClean="0"/>
              <a:t>Summing/</a:t>
            </a:r>
            <a:r>
              <a:rPr lang="en-US" sz="2800" dirty="0" err="1" smtClean="0"/>
              <a:t>AggregatingMergeTree</a:t>
            </a:r>
            <a:r>
              <a:rPr lang="en-US" sz="2800" dirty="0" smtClean="0"/>
              <a:t> </a:t>
            </a:r>
            <a:r>
              <a:rPr lang="mr-IN" sz="2800" dirty="0" smtClean="0"/>
              <a:t>–</a:t>
            </a:r>
            <a:r>
              <a:rPr lang="en-US" sz="2800" dirty="0" smtClean="0"/>
              <a:t> consistent aggregation</a:t>
            </a:r>
          </a:p>
          <a:p>
            <a:r>
              <a:rPr lang="en-US" sz="2800" dirty="0" smtClean="0"/>
              <a:t>Alters are problematic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88345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Load Diagram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933700" y="2743200"/>
            <a:ext cx="2514600" cy="736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Temp tables (local)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984500" y="3937000"/>
            <a:ext cx="2514600" cy="736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Fact tables (shard)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701800" y="5295900"/>
            <a:ext cx="2514600" cy="736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SummingMergeTree</a:t>
            </a:r>
            <a:r>
              <a:rPr lang="en-US" dirty="0" smtClean="0">
                <a:solidFill>
                  <a:srgbClr val="000000"/>
                </a:solidFill>
              </a:rPr>
              <a:t> (shard)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546600" y="5295900"/>
            <a:ext cx="2514600" cy="736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000000"/>
                </a:solidFill>
              </a:rPr>
              <a:t>SummingMergeTree</a:t>
            </a:r>
            <a:r>
              <a:rPr lang="en-US" dirty="0">
                <a:solidFill>
                  <a:srgbClr val="000000"/>
                </a:solidFill>
              </a:rPr>
              <a:t> (shard)</a:t>
            </a:r>
          </a:p>
        </p:txBody>
      </p:sp>
      <p:sp>
        <p:nvSpPr>
          <p:cNvPr id="8" name="Down Arrow 7"/>
          <p:cNvSpPr/>
          <p:nvPr/>
        </p:nvSpPr>
        <p:spPr>
          <a:xfrm>
            <a:off x="4076700" y="3225800"/>
            <a:ext cx="254000" cy="7112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>
            <a:off x="2311400" y="1930400"/>
            <a:ext cx="355600" cy="41910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n 9"/>
          <p:cNvSpPr/>
          <p:nvPr/>
        </p:nvSpPr>
        <p:spPr>
          <a:xfrm>
            <a:off x="2463800" y="1993900"/>
            <a:ext cx="355600" cy="41910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/>
          <p:cNvSpPr/>
          <p:nvPr/>
        </p:nvSpPr>
        <p:spPr>
          <a:xfrm>
            <a:off x="2603500" y="2057400"/>
            <a:ext cx="355600" cy="41910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an 18"/>
          <p:cNvSpPr/>
          <p:nvPr/>
        </p:nvSpPr>
        <p:spPr>
          <a:xfrm>
            <a:off x="2755900" y="2120900"/>
            <a:ext cx="355600" cy="41910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238500" y="1980168"/>
            <a:ext cx="119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 Files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200400" y="3554968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</a:t>
            </a:r>
            <a:endParaRPr lang="en-US" dirty="0"/>
          </a:p>
        </p:txBody>
      </p:sp>
      <p:sp>
        <p:nvSpPr>
          <p:cNvPr id="22" name="Down Arrow 21"/>
          <p:cNvSpPr/>
          <p:nvPr/>
        </p:nvSpPr>
        <p:spPr>
          <a:xfrm>
            <a:off x="3111500" y="4584700"/>
            <a:ext cx="254000" cy="711200"/>
          </a:xfrm>
          <a:prstGeom prst="downArrow">
            <a:avLst/>
          </a:prstGeom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/>
          <p:cNvSpPr/>
          <p:nvPr/>
        </p:nvSpPr>
        <p:spPr>
          <a:xfrm>
            <a:off x="5168900" y="4584700"/>
            <a:ext cx="254000" cy="711200"/>
          </a:xfrm>
          <a:prstGeom prst="downArrow">
            <a:avLst/>
          </a:prstGeom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2679700" y="4786868"/>
            <a:ext cx="67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MV 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762500" y="4786868"/>
            <a:ext cx="67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MV 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663700" y="2754868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</a:t>
            </a:r>
            <a:endParaRPr lang="en-US" dirty="0"/>
          </a:p>
        </p:txBody>
      </p:sp>
      <p:sp>
        <p:nvSpPr>
          <p:cNvPr id="28" name="Bent Arrow 27"/>
          <p:cNvSpPr/>
          <p:nvPr/>
        </p:nvSpPr>
        <p:spPr>
          <a:xfrm flipV="1">
            <a:off x="2603500" y="2413000"/>
            <a:ext cx="330200" cy="812800"/>
          </a:xfrm>
          <a:prstGeom prst="bentArrow">
            <a:avLst>
              <a:gd name="adj1" fmla="val 7456"/>
              <a:gd name="adj2" fmla="val 25000"/>
              <a:gd name="adj3" fmla="val 50000"/>
              <a:gd name="adj4" fmla="val 4375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5803900" y="2754868"/>
            <a:ext cx="1727200" cy="736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Buffer tables (local)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0" name="Oval 29"/>
          <p:cNvSpPr/>
          <p:nvPr/>
        </p:nvSpPr>
        <p:spPr>
          <a:xfrm>
            <a:off x="7702550" y="2245836"/>
            <a:ext cx="342900" cy="355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7854950" y="2207736"/>
            <a:ext cx="342900" cy="355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8026400" y="2169636"/>
            <a:ext cx="342900" cy="355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8185150" y="2118836"/>
            <a:ext cx="342900" cy="355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6184900" y="1800304"/>
            <a:ext cx="234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Realtime</a:t>
            </a:r>
            <a:r>
              <a:rPr lang="en-US" dirty="0" smtClean="0"/>
              <a:t> producers</a:t>
            </a:r>
            <a:endParaRPr lang="en-US" dirty="0"/>
          </a:p>
        </p:txBody>
      </p:sp>
      <p:sp>
        <p:nvSpPr>
          <p:cNvPr id="35" name="Bent Arrow 34"/>
          <p:cNvSpPr/>
          <p:nvPr/>
        </p:nvSpPr>
        <p:spPr>
          <a:xfrm flipH="1" flipV="1">
            <a:off x="7569200" y="2652236"/>
            <a:ext cx="330200" cy="624364"/>
          </a:xfrm>
          <a:prstGeom prst="bentArrow">
            <a:avLst>
              <a:gd name="adj1" fmla="val 7456"/>
              <a:gd name="adj2" fmla="val 25000"/>
              <a:gd name="adj3" fmla="val 50000"/>
              <a:gd name="adj4" fmla="val 4375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861300" y="2805668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</a:t>
            </a:r>
            <a:endParaRPr lang="en-US" dirty="0"/>
          </a:p>
        </p:txBody>
      </p:sp>
      <p:sp>
        <p:nvSpPr>
          <p:cNvPr id="37" name="Bent Arrow 36"/>
          <p:cNvSpPr/>
          <p:nvPr/>
        </p:nvSpPr>
        <p:spPr>
          <a:xfrm flipH="1" flipV="1">
            <a:off x="5505450" y="3491468"/>
            <a:ext cx="984250" cy="928132"/>
          </a:xfrm>
          <a:prstGeom prst="bentArrow">
            <a:avLst>
              <a:gd name="adj1" fmla="val 7456"/>
              <a:gd name="adj2" fmla="val 15422"/>
              <a:gd name="adj3" fmla="val 25000"/>
              <a:gd name="adj4" fmla="val 4375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489700" y="3924300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Buffer flush</a:t>
            </a:r>
            <a:endParaRPr lang="en-US" dirty="0"/>
          </a:p>
        </p:txBody>
      </p:sp>
      <p:sp>
        <p:nvSpPr>
          <p:cNvPr id="39" name="Can 38"/>
          <p:cNvSpPr/>
          <p:nvPr/>
        </p:nvSpPr>
        <p:spPr>
          <a:xfrm>
            <a:off x="381000" y="1800304"/>
            <a:ext cx="965200" cy="69850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MySQL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0" name="Can 39"/>
          <p:cNvSpPr/>
          <p:nvPr/>
        </p:nvSpPr>
        <p:spPr>
          <a:xfrm>
            <a:off x="1600200" y="3924300"/>
            <a:ext cx="431800" cy="49530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Can 40"/>
          <p:cNvSpPr/>
          <p:nvPr/>
        </p:nvSpPr>
        <p:spPr>
          <a:xfrm>
            <a:off x="1752600" y="4076700"/>
            <a:ext cx="431800" cy="49530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Can 41"/>
          <p:cNvSpPr/>
          <p:nvPr/>
        </p:nvSpPr>
        <p:spPr>
          <a:xfrm>
            <a:off x="1905000" y="4229100"/>
            <a:ext cx="431800" cy="49530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381000" y="4315936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Dictionaries</a:t>
            </a:r>
            <a:endParaRPr lang="en-US" dirty="0"/>
          </a:p>
        </p:txBody>
      </p:sp>
      <p:sp>
        <p:nvSpPr>
          <p:cNvPr id="44" name="Bent Arrow 43"/>
          <p:cNvSpPr/>
          <p:nvPr/>
        </p:nvSpPr>
        <p:spPr>
          <a:xfrm flipV="1">
            <a:off x="774700" y="2498804"/>
            <a:ext cx="825500" cy="1920796"/>
          </a:xfrm>
          <a:prstGeom prst="bentArrow">
            <a:avLst>
              <a:gd name="adj1" fmla="val 7456"/>
              <a:gd name="adj2" fmla="val 25000"/>
              <a:gd name="adj3" fmla="val 25000"/>
              <a:gd name="adj4" fmla="val 4375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81000" y="2652236"/>
            <a:ext cx="7321550" cy="3799364"/>
          </a:xfrm>
          <a:prstGeom prst="rect">
            <a:avLst/>
          </a:prstGeom>
          <a:noFill/>
          <a:ln w="38100" cmpd="sng">
            <a:solidFill>
              <a:srgbClr val="4F81BD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42900" y="6132036"/>
            <a:ext cx="219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CLICKHOUSE NODE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15304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 and deletes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609600" y="1600200"/>
            <a:ext cx="7924800" cy="4114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Dictionaries are refreshable</a:t>
            </a:r>
          </a:p>
          <a:p>
            <a:pPr lvl="1"/>
            <a:r>
              <a:rPr lang="en-US" sz="2800" dirty="0" smtClean="0"/>
              <a:t>Tables using Dictionary engine</a:t>
            </a:r>
          </a:p>
          <a:p>
            <a:r>
              <a:rPr lang="en-US" sz="3200" dirty="0" smtClean="0"/>
              <a:t>Replacing and Collapsing merge trees</a:t>
            </a:r>
          </a:p>
          <a:p>
            <a:pPr lvl="1"/>
            <a:r>
              <a:rPr lang="en-US" sz="3200" dirty="0" smtClean="0"/>
              <a:t>eventually updates</a:t>
            </a:r>
          </a:p>
          <a:p>
            <a:pPr lvl="1"/>
            <a:r>
              <a:rPr lang="en-US" sz="3200" dirty="0" smtClean="0"/>
              <a:t>SELECT </a:t>
            </a:r>
            <a:r>
              <a:rPr lang="mr-IN" sz="3200" dirty="0" smtClean="0"/>
              <a:t>…</a:t>
            </a:r>
            <a:r>
              <a:rPr lang="en-US" sz="3200" dirty="0" smtClean="0"/>
              <a:t> FINAL</a:t>
            </a:r>
          </a:p>
          <a:p>
            <a:r>
              <a:rPr lang="en-US" sz="3200" dirty="0" smtClean="0"/>
              <a:t>Partitions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79875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Sharding</a:t>
            </a:r>
            <a:r>
              <a:rPr lang="en-US" dirty="0" smtClean="0"/>
              <a:t> and Replication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 smtClean="0"/>
              <a:t>Sharding</a:t>
            </a:r>
            <a:r>
              <a:rPr lang="en-US" dirty="0" smtClean="0"/>
              <a:t> and Distribution =&gt; Performance</a:t>
            </a:r>
          </a:p>
          <a:p>
            <a:pPr lvl="1"/>
            <a:r>
              <a:rPr lang="en-US" dirty="0" smtClean="0"/>
              <a:t>Fact tables and MVs </a:t>
            </a:r>
            <a:r>
              <a:rPr lang="ru-RU" dirty="0" smtClean="0"/>
              <a:t>– </a:t>
            </a:r>
            <a:r>
              <a:rPr lang="en-US" dirty="0"/>
              <a:t>distributed</a:t>
            </a:r>
            <a:r>
              <a:rPr lang="ru-RU" dirty="0"/>
              <a:t> </a:t>
            </a:r>
            <a:r>
              <a:rPr lang="en-US" dirty="0"/>
              <a:t>over multiple </a:t>
            </a:r>
            <a:r>
              <a:rPr lang="en-US" dirty="0" smtClean="0"/>
              <a:t>shards</a:t>
            </a:r>
          </a:p>
          <a:p>
            <a:pPr lvl="1"/>
            <a:r>
              <a:rPr lang="en-US" dirty="0"/>
              <a:t>Dimension tables and </a:t>
            </a:r>
            <a:r>
              <a:rPr lang="en-US" dirty="0" err="1"/>
              <a:t>dicts</a:t>
            </a:r>
            <a:r>
              <a:rPr lang="en-US" dirty="0"/>
              <a:t>  </a:t>
            </a:r>
            <a:r>
              <a:rPr lang="ru-RU" dirty="0"/>
              <a:t>– </a:t>
            </a:r>
            <a:r>
              <a:rPr lang="en-US" dirty="0"/>
              <a:t>replicated</a:t>
            </a:r>
            <a:r>
              <a:rPr lang="ru-RU" dirty="0"/>
              <a:t> </a:t>
            </a:r>
            <a:r>
              <a:rPr lang="en-US" dirty="0"/>
              <a:t>at every </a:t>
            </a:r>
            <a:r>
              <a:rPr lang="en-US" dirty="0" smtClean="0"/>
              <a:t>node (local joins and filters)</a:t>
            </a:r>
            <a:endParaRPr lang="ru-RU" dirty="0"/>
          </a:p>
          <a:p>
            <a:r>
              <a:rPr lang="en-US" dirty="0" smtClean="0"/>
              <a:t>Replication =&gt; Reliability</a:t>
            </a:r>
          </a:p>
          <a:p>
            <a:pPr lvl="1"/>
            <a:r>
              <a:rPr lang="en-US" dirty="0" smtClean="0"/>
              <a:t>2-3 replicas per shard</a:t>
            </a:r>
          </a:p>
          <a:p>
            <a:pPr lvl="1"/>
            <a:r>
              <a:rPr lang="en-US" dirty="0" smtClean="0"/>
              <a:t>Cross DC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491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73D2A63-6CDB-41CA-8DDD-05B0C75A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</a:t>
            </a:r>
            <a:r>
              <a:rPr lang="en-US" dirty="0" smtClean="0"/>
              <a:t>Query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3298F5A6-5E47-437B-AF5F-2DBE8D953B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1353359"/>
              </p:ext>
            </p:extLst>
          </p:nvPr>
        </p:nvGraphicFramePr>
        <p:xfrm>
          <a:off x="685801" y="1731964"/>
          <a:ext cx="7765256" cy="4059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10778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Per table topology configuration: </a:t>
            </a:r>
          </a:p>
          <a:p>
            <a:pPr lvl="1"/>
            <a:r>
              <a:rPr lang="en-US" dirty="0" smtClean="0"/>
              <a:t>Dimension tables </a:t>
            </a:r>
            <a:r>
              <a:rPr lang="mr-IN" dirty="0" smtClean="0"/>
              <a:t>–</a:t>
            </a:r>
            <a:r>
              <a:rPr lang="en-US" dirty="0" smtClean="0"/>
              <a:t> replicate to any node</a:t>
            </a:r>
          </a:p>
          <a:p>
            <a:pPr lvl="1"/>
            <a:r>
              <a:rPr lang="en-US" dirty="0" smtClean="0"/>
              <a:t>Fact tables </a:t>
            </a:r>
            <a:r>
              <a:rPr lang="mr-IN" dirty="0" smtClean="0"/>
              <a:t>–</a:t>
            </a:r>
            <a:r>
              <a:rPr lang="en-US" dirty="0" smtClean="0"/>
              <a:t> replicate to mirror </a:t>
            </a:r>
            <a:r>
              <a:rPr lang="en-US" dirty="0" smtClean="0"/>
              <a:t>replica</a:t>
            </a:r>
          </a:p>
          <a:p>
            <a:pPr lvl="1"/>
            <a:r>
              <a:rPr lang="en-US" dirty="0" smtClean="0"/>
              <a:t>Cross replication</a:t>
            </a:r>
            <a:endParaRPr lang="en-US" dirty="0" smtClean="0"/>
          </a:p>
          <a:p>
            <a:r>
              <a:rPr lang="en-US" dirty="0" smtClean="0"/>
              <a:t>Zookeeper to communicate the state</a:t>
            </a:r>
          </a:p>
          <a:p>
            <a:pPr lvl="1"/>
            <a:r>
              <a:rPr lang="en-US" dirty="0" smtClean="0"/>
              <a:t>State: what blocks/parts to replicate</a:t>
            </a:r>
          </a:p>
          <a:p>
            <a:r>
              <a:rPr lang="en-US" dirty="0" smtClean="0"/>
              <a:t>Asynchronous =&gt; faster and reliable enough</a:t>
            </a:r>
          </a:p>
          <a:p>
            <a:r>
              <a:rPr lang="en-US" dirty="0" smtClean="0"/>
              <a:t>Synchronous =&gt; slower</a:t>
            </a:r>
          </a:p>
          <a:p>
            <a:r>
              <a:rPr lang="en-US" dirty="0" smtClean="0"/>
              <a:t>Isolate query to replica</a:t>
            </a:r>
          </a:p>
          <a:p>
            <a:r>
              <a:rPr lang="en-US" dirty="0" smtClean="0"/>
              <a:t>Replication queues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897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Topology Example</a:t>
            </a:r>
            <a:endParaRPr lang="en-US" dirty="0"/>
          </a:p>
        </p:txBody>
      </p:sp>
      <p:cxnSp>
        <p:nvCxnSpPr>
          <p:cNvPr id="30" name="Straight Arrow Connector 29"/>
          <p:cNvCxnSpPr>
            <a:stCxn id="4" idx="4"/>
          </p:cNvCxnSpPr>
          <p:nvPr/>
        </p:nvCxnSpPr>
        <p:spPr>
          <a:xfrm>
            <a:off x="2038851" y="2742525"/>
            <a:ext cx="4716967" cy="0"/>
          </a:xfrm>
          <a:prstGeom prst="straightConnector1">
            <a:avLst/>
          </a:prstGeom>
          <a:ln>
            <a:prstDash val="lg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5" name="Group 44"/>
          <p:cNvGrpSpPr/>
          <p:nvPr/>
        </p:nvGrpSpPr>
        <p:grpSpPr>
          <a:xfrm>
            <a:off x="121605" y="1787107"/>
            <a:ext cx="2889295" cy="4454500"/>
            <a:chOff x="121605" y="1787107"/>
            <a:chExt cx="2889295" cy="4454500"/>
          </a:xfrm>
        </p:grpSpPr>
        <p:sp>
          <p:nvSpPr>
            <p:cNvPr id="44" name="Rounded Rectangle 43"/>
            <p:cNvSpPr/>
            <p:nvPr/>
          </p:nvSpPr>
          <p:spPr>
            <a:xfrm>
              <a:off x="751247" y="4000603"/>
              <a:ext cx="1499792" cy="1597966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loud 12"/>
            <p:cNvSpPr/>
            <p:nvPr/>
          </p:nvSpPr>
          <p:spPr>
            <a:xfrm>
              <a:off x="121605" y="1787107"/>
              <a:ext cx="2889295" cy="4454500"/>
            </a:xfrm>
            <a:prstGeom prst="cloud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743140" y="2300486"/>
              <a:ext cx="1499792" cy="1597966"/>
              <a:chOff x="743140" y="2300486"/>
              <a:chExt cx="1499792" cy="1597966"/>
            </a:xfrm>
          </p:grpSpPr>
          <p:sp>
            <p:nvSpPr>
              <p:cNvPr id="4" name="Magnetic Disk 3"/>
              <p:cNvSpPr/>
              <p:nvPr/>
            </p:nvSpPr>
            <p:spPr>
              <a:xfrm>
                <a:off x="1524621" y="2445305"/>
                <a:ext cx="514230" cy="594439"/>
              </a:xfrm>
              <a:prstGeom prst="flowChartMagneticDisk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S1</a:t>
                </a:r>
                <a:endParaRPr lang="en-US" dirty="0"/>
              </a:p>
            </p:txBody>
          </p:sp>
          <p:sp>
            <p:nvSpPr>
              <p:cNvPr id="9" name="Magnetic Disk 8"/>
              <p:cNvSpPr/>
              <p:nvPr/>
            </p:nvSpPr>
            <p:spPr>
              <a:xfrm>
                <a:off x="1512066" y="3097574"/>
                <a:ext cx="514230" cy="594439"/>
              </a:xfrm>
              <a:prstGeom prst="flowChartMagneticDisk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S2</a:t>
                </a:r>
                <a:endParaRPr lang="en-US" dirty="0"/>
              </a:p>
            </p:txBody>
          </p:sp>
          <p:sp>
            <p:nvSpPr>
              <p:cNvPr id="10" name="Magnetic Disk 9"/>
              <p:cNvSpPr/>
              <p:nvPr/>
            </p:nvSpPr>
            <p:spPr>
              <a:xfrm>
                <a:off x="958314" y="2449095"/>
                <a:ext cx="514230" cy="594439"/>
              </a:xfrm>
              <a:prstGeom prst="flowChartMagneticDisk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S3</a:t>
                </a:r>
                <a:endParaRPr lang="en-US" dirty="0"/>
              </a:p>
            </p:txBody>
          </p:sp>
          <p:sp>
            <p:nvSpPr>
              <p:cNvPr id="11" name="Magnetic Disk 10"/>
              <p:cNvSpPr/>
              <p:nvPr/>
            </p:nvSpPr>
            <p:spPr>
              <a:xfrm>
                <a:off x="942609" y="3101364"/>
                <a:ext cx="514230" cy="594439"/>
              </a:xfrm>
              <a:prstGeom prst="flowChartMagneticDisk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S4</a:t>
                </a:r>
                <a:endParaRPr lang="en-US" dirty="0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743140" y="2300486"/>
                <a:ext cx="1499792" cy="1597966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>
                      <a:shade val="51000"/>
                      <a:satMod val="130000"/>
                      <a:alpha val="0"/>
                    </a:schemeClr>
                  </a:gs>
                  <a:gs pos="80000">
                    <a:schemeClr val="accent1">
                      <a:shade val="93000"/>
                      <a:satMod val="130000"/>
                      <a:alpha val="0"/>
                    </a:schemeClr>
                  </a:gs>
                  <a:gs pos="100000">
                    <a:schemeClr val="accent1">
                      <a:shade val="94000"/>
                      <a:satMod val="135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Magnetic Disk 39"/>
            <p:cNvSpPr/>
            <p:nvPr/>
          </p:nvSpPr>
          <p:spPr>
            <a:xfrm>
              <a:off x="1532728" y="4145422"/>
              <a:ext cx="514230" cy="594439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sp>
          <p:nvSpPr>
            <p:cNvPr id="41" name="Magnetic Disk 40"/>
            <p:cNvSpPr/>
            <p:nvPr/>
          </p:nvSpPr>
          <p:spPr>
            <a:xfrm>
              <a:off x="1520173" y="4797691"/>
              <a:ext cx="514230" cy="594439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42" name="Magnetic Disk 41"/>
            <p:cNvSpPr/>
            <p:nvPr/>
          </p:nvSpPr>
          <p:spPr>
            <a:xfrm>
              <a:off x="966421" y="4149212"/>
              <a:ext cx="514230" cy="594439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43" name="Magnetic Disk 42"/>
            <p:cNvSpPr/>
            <p:nvPr/>
          </p:nvSpPr>
          <p:spPr>
            <a:xfrm>
              <a:off x="950716" y="4801481"/>
              <a:ext cx="514230" cy="594439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219264" y="1817918"/>
            <a:ext cx="2889295" cy="4454500"/>
            <a:chOff x="121605" y="1787107"/>
            <a:chExt cx="2889295" cy="4454500"/>
          </a:xfrm>
        </p:grpSpPr>
        <p:sp>
          <p:nvSpPr>
            <p:cNvPr id="47" name="Rounded Rectangle 46"/>
            <p:cNvSpPr/>
            <p:nvPr/>
          </p:nvSpPr>
          <p:spPr>
            <a:xfrm>
              <a:off x="751247" y="4000603"/>
              <a:ext cx="1499792" cy="1597966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/>
            <p:cNvSpPr/>
            <p:nvPr/>
          </p:nvSpPr>
          <p:spPr>
            <a:xfrm>
              <a:off x="121605" y="1787107"/>
              <a:ext cx="2889295" cy="4454500"/>
            </a:xfrm>
            <a:prstGeom prst="cloud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743140" y="2300486"/>
              <a:ext cx="1499792" cy="1597966"/>
              <a:chOff x="743140" y="2300486"/>
              <a:chExt cx="1499792" cy="1597966"/>
            </a:xfrm>
          </p:grpSpPr>
          <p:sp>
            <p:nvSpPr>
              <p:cNvPr id="54" name="Magnetic Disk 53"/>
              <p:cNvSpPr/>
              <p:nvPr/>
            </p:nvSpPr>
            <p:spPr>
              <a:xfrm>
                <a:off x="1524621" y="2445305"/>
                <a:ext cx="514230" cy="594439"/>
              </a:xfrm>
              <a:prstGeom prst="flowChartMagneticDisk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S1</a:t>
                </a:r>
                <a:endParaRPr lang="en-US" dirty="0"/>
              </a:p>
            </p:txBody>
          </p:sp>
          <p:sp>
            <p:nvSpPr>
              <p:cNvPr id="55" name="Magnetic Disk 54"/>
              <p:cNvSpPr/>
              <p:nvPr/>
            </p:nvSpPr>
            <p:spPr>
              <a:xfrm>
                <a:off x="1512066" y="3097574"/>
                <a:ext cx="514230" cy="594439"/>
              </a:xfrm>
              <a:prstGeom prst="flowChartMagneticDisk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S2</a:t>
                </a:r>
                <a:endParaRPr lang="en-US" dirty="0"/>
              </a:p>
            </p:txBody>
          </p:sp>
          <p:sp>
            <p:nvSpPr>
              <p:cNvPr id="56" name="Magnetic Disk 55"/>
              <p:cNvSpPr/>
              <p:nvPr/>
            </p:nvSpPr>
            <p:spPr>
              <a:xfrm>
                <a:off x="958314" y="2449095"/>
                <a:ext cx="514230" cy="594439"/>
              </a:xfrm>
              <a:prstGeom prst="flowChartMagneticDisk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S3</a:t>
                </a:r>
                <a:endParaRPr lang="en-US" dirty="0"/>
              </a:p>
            </p:txBody>
          </p:sp>
          <p:sp>
            <p:nvSpPr>
              <p:cNvPr id="57" name="Magnetic Disk 56"/>
              <p:cNvSpPr/>
              <p:nvPr/>
            </p:nvSpPr>
            <p:spPr>
              <a:xfrm>
                <a:off x="942609" y="3101364"/>
                <a:ext cx="514230" cy="594439"/>
              </a:xfrm>
              <a:prstGeom prst="flowChartMagneticDisk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S4</a:t>
                </a:r>
                <a:endParaRPr lang="en-US" dirty="0"/>
              </a:p>
            </p:txBody>
          </p:sp>
          <p:sp>
            <p:nvSpPr>
              <p:cNvPr id="58" name="Rounded Rectangle 57"/>
              <p:cNvSpPr/>
              <p:nvPr/>
            </p:nvSpPr>
            <p:spPr>
              <a:xfrm>
                <a:off x="743140" y="2300486"/>
                <a:ext cx="1499792" cy="1597966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>
                      <a:shade val="51000"/>
                      <a:satMod val="130000"/>
                      <a:alpha val="0"/>
                    </a:schemeClr>
                  </a:gs>
                  <a:gs pos="80000">
                    <a:schemeClr val="accent1">
                      <a:shade val="93000"/>
                      <a:satMod val="130000"/>
                      <a:alpha val="0"/>
                    </a:schemeClr>
                  </a:gs>
                  <a:gs pos="100000">
                    <a:schemeClr val="accent1">
                      <a:shade val="94000"/>
                      <a:satMod val="135000"/>
                      <a:alpha val="0"/>
                    </a:schemeClr>
                  </a:gs>
                </a:gsLst>
                <a:lin ang="16200000" scaled="0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0" name="Magnetic Disk 49"/>
            <p:cNvSpPr/>
            <p:nvPr/>
          </p:nvSpPr>
          <p:spPr>
            <a:xfrm>
              <a:off x="1532728" y="4145422"/>
              <a:ext cx="514230" cy="594439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sp>
          <p:nvSpPr>
            <p:cNvPr id="51" name="Magnetic Disk 50"/>
            <p:cNvSpPr/>
            <p:nvPr/>
          </p:nvSpPr>
          <p:spPr>
            <a:xfrm>
              <a:off x="1520173" y="4797691"/>
              <a:ext cx="514230" cy="594439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52" name="Magnetic Disk 51"/>
            <p:cNvSpPr/>
            <p:nvPr/>
          </p:nvSpPr>
          <p:spPr>
            <a:xfrm>
              <a:off x="966421" y="4149212"/>
              <a:ext cx="514230" cy="594439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53" name="Magnetic Disk 52"/>
            <p:cNvSpPr/>
            <p:nvPr/>
          </p:nvSpPr>
          <p:spPr>
            <a:xfrm>
              <a:off x="950716" y="4801481"/>
              <a:ext cx="514230" cy="594439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</p:grpSp>
      <p:cxnSp>
        <p:nvCxnSpPr>
          <p:cNvPr id="60" name="Straight Arrow Connector 59"/>
          <p:cNvCxnSpPr>
            <a:endCxn id="52" idx="2"/>
          </p:cNvCxnSpPr>
          <p:nvPr/>
        </p:nvCxnSpPr>
        <p:spPr>
          <a:xfrm flipV="1">
            <a:off x="2038851" y="4477243"/>
            <a:ext cx="4025229" cy="25369"/>
          </a:xfrm>
          <a:prstGeom prst="straightConnector1">
            <a:avLst/>
          </a:prstGeom>
          <a:ln>
            <a:prstDash val="lg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/>
          <p:cNvCxnSpPr>
            <a:stCxn id="40" idx="2"/>
            <a:endCxn id="43" idx="2"/>
          </p:cNvCxnSpPr>
          <p:nvPr/>
        </p:nvCxnSpPr>
        <p:spPr>
          <a:xfrm rot="10800000" flipV="1">
            <a:off x="950716" y="4442641"/>
            <a:ext cx="582012" cy="656059"/>
          </a:xfrm>
          <a:prstGeom prst="curvedConnector3">
            <a:avLst>
              <a:gd name="adj1" fmla="val 194995"/>
            </a:avLst>
          </a:prstGeom>
          <a:ln>
            <a:prstDash val="lg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/>
          <p:cNvCxnSpPr/>
          <p:nvPr/>
        </p:nvCxnSpPr>
        <p:spPr>
          <a:xfrm rot="10800000" flipV="1">
            <a:off x="6064080" y="4500472"/>
            <a:ext cx="582012" cy="656059"/>
          </a:xfrm>
          <a:prstGeom prst="curvedConnector3">
            <a:avLst>
              <a:gd name="adj1" fmla="val 194995"/>
            </a:avLst>
          </a:prstGeom>
          <a:ln>
            <a:prstDash val="lg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1272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609600" y="1600199"/>
            <a:ext cx="8077200" cy="5105401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r>
              <a:rPr lang="en-US" sz="3300" dirty="0" smtClean="0"/>
              <a:t>Supports basic SQL syntax</a:t>
            </a:r>
          </a:p>
          <a:p>
            <a:r>
              <a:rPr lang="en-US" sz="3300" dirty="0" smtClean="0"/>
              <a:t>Supports JOINs with non-standard syntax</a:t>
            </a:r>
          </a:p>
          <a:p>
            <a:r>
              <a:rPr lang="en-US" sz="3300" dirty="0" smtClean="0"/>
              <a:t>Aliasing everywhere</a:t>
            </a:r>
          </a:p>
          <a:p>
            <a:r>
              <a:rPr lang="en-US" sz="3300" dirty="0" smtClean="0"/>
              <a:t>Array </a:t>
            </a:r>
            <a:r>
              <a:rPr lang="en-US" sz="3300" dirty="0"/>
              <a:t>and nested data types, lambda-expressions, ARRAY </a:t>
            </a:r>
            <a:r>
              <a:rPr lang="en-US" sz="3300" dirty="0" smtClean="0"/>
              <a:t>JOIN</a:t>
            </a:r>
            <a:endParaRPr lang="en-US" sz="3300" dirty="0"/>
          </a:p>
          <a:p>
            <a:r>
              <a:rPr lang="en-US" sz="3300" dirty="0" smtClean="0"/>
              <a:t>Approximate </a:t>
            </a:r>
            <a:r>
              <a:rPr lang="en-US" sz="3300" dirty="0" smtClean="0"/>
              <a:t>queries</a:t>
            </a:r>
          </a:p>
          <a:p>
            <a:r>
              <a:rPr lang="en-US" sz="3300" dirty="0" smtClean="0"/>
              <a:t>A lot of domain specific functions</a:t>
            </a:r>
          </a:p>
          <a:p>
            <a:r>
              <a:rPr lang="en-US" sz="3300" dirty="0" smtClean="0"/>
              <a:t>Basic analytic functions (e.g. </a:t>
            </a:r>
            <a:r>
              <a:rPr lang="en-US" sz="3300" dirty="0" err="1" smtClean="0"/>
              <a:t>runningDifference</a:t>
            </a:r>
            <a:r>
              <a:rPr lang="en-US" sz="3300" dirty="0" smtClean="0"/>
              <a:t>)</a:t>
            </a:r>
            <a:endParaRPr lang="ru-RU" sz="33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20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JOIN </a:t>
            </a:r>
            <a:r>
              <a:rPr lang="en-US" dirty="0"/>
              <a:t>syntax is different: </a:t>
            </a:r>
            <a:endParaRPr lang="en-US" dirty="0" smtClean="0"/>
          </a:p>
          <a:p>
            <a:pPr lvl="1"/>
            <a:r>
              <a:rPr lang="en-US" dirty="0" smtClean="0"/>
              <a:t>ANY</a:t>
            </a:r>
            <a:r>
              <a:rPr lang="en-US" dirty="0"/>
              <a:t>|</a:t>
            </a:r>
            <a:r>
              <a:rPr lang="en-US" dirty="0" smtClean="0"/>
              <a:t>ALL</a:t>
            </a:r>
            <a:endParaRPr lang="en-US" dirty="0"/>
          </a:p>
          <a:p>
            <a:pPr lvl="1"/>
            <a:r>
              <a:rPr lang="en-US" dirty="0" smtClean="0"/>
              <a:t>only </a:t>
            </a:r>
            <a:r>
              <a:rPr lang="en-US" dirty="0"/>
              <a:t>'USING' is supported</a:t>
            </a:r>
            <a:r>
              <a:rPr lang="en-US" dirty="0" smtClean="0"/>
              <a:t>, no ON </a:t>
            </a:r>
          </a:p>
          <a:p>
            <a:pPr lvl="1"/>
            <a:r>
              <a:rPr lang="en-US" dirty="0" smtClean="0"/>
              <a:t>multiple joins </a:t>
            </a:r>
            <a:r>
              <a:rPr lang="en-US" dirty="0"/>
              <a:t>using nesting</a:t>
            </a:r>
          </a:p>
          <a:p>
            <a:r>
              <a:rPr lang="en-US" dirty="0"/>
              <a:t>d</a:t>
            </a:r>
            <a:r>
              <a:rPr lang="en-US" dirty="0" smtClean="0"/>
              <a:t>ictionaries are not supported by BI tools</a:t>
            </a:r>
          </a:p>
          <a:p>
            <a:r>
              <a:rPr lang="en-US" dirty="0" smtClean="0"/>
              <a:t>strict </a:t>
            </a:r>
            <a:r>
              <a:rPr lang="en-US" dirty="0"/>
              <a:t>data types for inserts, function calls etc.</a:t>
            </a:r>
          </a:p>
          <a:p>
            <a:r>
              <a:rPr lang="en-US" dirty="0" smtClean="0"/>
              <a:t>no windowed analytic functions</a:t>
            </a:r>
          </a:p>
          <a:p>
            <a:r>
              <a:rPr lang="en-US" dirty="0" smtClean="0"/>
              <a:t>No transaction statements, update, delete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9527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Hardware and Deployment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Load is CPU intensive</a:t>
            </a:r>
            <a:r>
              <a:rPr lang="ru-RU" dirty="0" smtClean="0"/>
              <a:t> =</a:t>
            </a:r>
            <a:r>
              <a:rPr lang="en-US" dirty="0" smtClean="0"/>
              <a:t>&gt; more cores</a:t>
            </a:r>
          </a:p>
          <a:p>
            <a:r>
              <a:rPr lang="en-US" dirty="0" smtClean="0"/>
              <a:t>Query is disk intensive =&gt; faster disks</a:t>
            </a:r>
          </a:p>
          <a:p>
            <a:r>
              <a:rPr lang="en-US" dirty="0" smtClean="0"/>
              <a:t>Huge sorts are memory intensive =&gt; more memory</a:t>
            </a:r>
          </a:p>
          <a:p>
            <a:r>
              <a:rPr lang="en-US" dirty="0" smtClean="0"/>
              <a:t>10-12 SATA RAID10</a:t>
            </a:r>
          </a:p>
          <a:p>
            <a:pPr lvl="1"/>
            <a:r>
              <a:rPr lang="en-US" dirty="0" smtClean="0"/>
              <a:t>SAS/SSD =&gt; x2 performance for x2 price for x0.5 capacity</a:t>
            </a:r>
          </a:p>
          <a:p>
            <a:r>
              <a:rPr lang="en-US" dirty="0" smtClean="0"/>
              <a:t>192GB RAM, 10 TB/server seems optimal</a:t>
            </a:r>
          </a:p>
          <a:p>
            <a:r>
              <a:rPr lang="en-US" dirty="0" err="1" smtClean="0"/>
              <a:t>Zookeper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keep in one DC for fast quorum</a:t>
            </a:r>
          </a:p>
          <a:p>
            <a:r>
              <a:rPr lang="en-US" dirty="0" smtClean="0"/>
              <a:t>Remote DC works bad (e.g. East an West coast in US)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91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0712" y="789601"/>
            <a:ext cx="8229600" cy="4525963"/>
          </a:xfrm>
        </p:spPr>
        <p:txBody>
          <a:bodyPr/>
          <a:lstStyle/>
          <a:p>
            <a:r>
              <a:rPr lang="en-US" dirty="0" smtClean="0"/>
              <a:t>If your queries run longer and longer</a:t>
            </a:r>
          </a:p>
          <a:p>
            <a:r>
              <a:rPr lang="en-US" dirty="0" smtClean="0"/>
              <a:t>If your data grows faster you can handle </a:t>
            </a:r>
            <a:endParaRPr lang="en-US" dirty="0" smtClean="0"/>
          </a:p>
          <a:p>
            <a:r>
              <a:rPr lang="en-US" dirty="0" smtClean="0"/>
              <a:t>If your solution cost grows faster than your business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88955" y="5647169"/>
            <a:ext cx="56883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You start thinking that your solution is not optimal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56866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Challenges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Design efficient schema 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ClickHouse</a:t>
            </a:r>
            <a:r>
              <a:rPr lang="en-US" dirty="0" smtClean="0"/>
              <a:t> bests</a:t>
            </a:r>
          </a:p>
          <a:p>
            <a:pPr lvl="1"/>
            <a:r>
              <a:rPr lang="en-US" dirty="0" smtClean="0"/>
              <a:t>Workaround limitations</a:t>
            </a:r>
          </a:p>
          <a:p>
            <a:r>
              <a:rPr lang="en-US" dirty="0" smtClean="0"/>
              <a:t>Design </a:t>
            </a:r>
            <a:r>
              <a:rPr lang="en-US" dirty="0" err="1" smtClean="0"/>
              <a:t>sharding</a:t>
            </a:r>
            <a:r>
              <a:rPr lang="en-US" dirty="0" smtClean="0"/>
              <a:t> and replication</a:t>
            </a:r>
          </a:p>
          <a:p>
            <a:r>
              <a:rPr lang="en-US" dirty="0" smtClean="0"/>
              <a:t>Reliable data ingestion</a:t>
            </a:r>
          </a:p>
          <a:p>
            <a:r>
              <a:rPr lang="en-US" dirty="0" smtClean="0"/>
              <a:t>Client interfaces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327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LifeStreet</a:t>
            </a:r>
            <a:r>
              <a:rPr lang="en-US" dirty="0" smtClean="0"/>
              <a:t> project 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6749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June 2016: Start</a:t>
            </a:r>
          </a:p>
          <a:p>
            <a:r>
              <a:rPr lang="en-US" dirty="0" smtClean="0"/>
              <a:t>August 2016: POC</a:t>
            </a:r>
          </a:p>
          <a:p>
            <a:r>
              <a:rPr lang="en-US" dirty="0" smtClean="0"/>
              <a:t>October 2016: first test runs</a:t>
            </a:r>
          </a:p>
          <a:p>
            <a:r>
              <a:rPr lang="en-US" dirty="0" smtClean="0"/>
              <a:t>December 2016: production scale data load:</a:t>
            </a:r>
          </a:p>
          <a:p>
            <a:pPr lvl="1"/>
            <a:r>
              <a:rPr lang="en-US" dirty="0" smtClean="0"/>
              <a:t>10-50B events/ day, 20TB data/day</a:t>
            </a:r>
          </a:p>
          <a:p>
            <a:pPr lvl="1"/>
            <a:r>
              <a:rPr lang="en-US" dirty="0" smtClean="0"/>
              <a:t>12 x 2 servers with 12x4TB RAID10</a:t>
            </a:r>
          </a:p>
          <a:p>
            <a:r>
              <a:rPr lang="en-US" dirty="0" smtClean="0"/>
              <a:t>March 2017: Client API ready, starting migration</a:t>
            </a:r>
          </a:p>
          <a:p>
            <a:pPr lvl="1"/>
            <a:r>
              <a:rPr lang="en-US" dirty="0"/>
              <a:t>3</a:t>
            </a:r>
            <a:r>
              <a:rPr lang="en-US" dirty="0" smtClean="0"/>
              <a:t>0+ client types, 20 </a:t>
            </a:r>
            <a:r>
              <a:rPr lang="en-US" dirty="0" err="1" smtClean="0"/>
              <a:t>req</a:t>
            </a:r>
            <a:r>
              <a:rPr lang="en-US" dirty="0" smtClean="0"/>
              <a:t>/s query load</a:t>
            </a:r>
          </a:p>
          <a:p>
            <a:r>
              <a:rPr lang="en-US" dirty="0" smtClean="0"/>
              <a:t>May 2017: extension to 20 x 3 servers</a:t>
            </a:r>
          </a:p>
          <a:p>
            <a:r>
              <a:rPr lang="en-US" dirty="0" smtClean="0"/>
              <a:t>June 2017: </a:t>
            </a:r>
            <a:r>
              <a:rPr lang="en-US" dirty="0"/>
              <a:t>m</a:t>
            </a:r>
            <a:r>
              <a:rPr lang="en-US" dirty="0" smtClean="0"/>
              <a:t>igration completed!</a:t>
            </a:r>
          </a:p>
          <a:p>
            <a:pPr lvl="1"/>
            <a:r>
              <a:rPr lang="en-US" dirty="0" smtClean="0"/>
              <a:t>2-2.5PB uncompressed data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3831461" y="1041326"/>
            <a:ext cx="5194311" cy="401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933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7736"/>
            <a:ext cx="8229600" cy="1143000"/>
          </a:xfrm>
        </p:spPr>
        <p:txBody>
          <a:bodyPr/>
          <a:lstStyle/>
          <a:p>
            <a:r>
              <a:rPr lang="en-US" dirty="0" smtClean="0"/>
              <a:t>Few 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502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7489" y="2512855"/>
            <a:ext cx="7958354" cy="2862322"/>
          </a:xfrm>
          <a:prstGeom prst="rect">
            <a:avLst/>
          </a:prstGeom>
          <a:solidFill>
            <a:schemeClr val="bg1"/>
          </a:solidFill>
          <a:ln w="12700" cmpd="sng">
            <a:solidFill>
              <a:srgbClr val="F9F8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/>
                <a:cs typeface="Consolas"/>
              </a:rPr>
              <a:t>:) </a:t>
            </a:r>
            <a:r>
              <a:rPr lang="en-US" sz="1600" dirty="0" smtClean="0">
                <a:latin typeface="Consolas"/>
                <a:cs typeface="Consolas"/>
              </a:rPr>
              <a:t>select </a:t>
            </a:r>
            <a:r>
              <a:rPr lang="en-US" sz="1600" dirty="0">
                <a:latin typeface="Consolas"/>
                <a:cs typeface="Consolas"/>
              </a:rPr>
              <a:t>count(*) from dw.ad8_fact_event;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>
                <a:latin typeface="Consolas"/>
                <a:cs typeface="Consolas"/>
              </a:rPr>
              <a:t>SELECT count(*)</a:t>
            </a:r>
          </a:p>
          <a:p>
            <a:r>
              <a:rPr lang="en-US" sz="1600" dirty="0">
                <a:latin typeface="Consolas"/>
                <a:cs typeface="Consolas"/>
              </a:rPr>
              <a:t>FROM dw.ad8_fact_event 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>
                <a:latin typeface="Consolas"/>
                <a:cs typeface="Consolas"/>
              </a:rPr>
              <a:t>┌──────count()─┐</a:t>
            </a:r>
          </a:p>
          <a:p>
            <a:r>
              <a:rPr lang="is-IS" sz="1600" dirty="0">
                <a:latin typeface="Consolas"/>
                <a:cs typeface="Consolas"/>
              </a:rPr>
              <a:t>│ 900627883648 │</a:t>
            </a:r>
          </a:p>
          <a:p>
            <a:r>
              <a:rPr lang="is-IS" sz="1600" dirty="0">
                <a:latin typeface="Consolas"/>
                <a:cs typeface="Consolas"/>
              </a:rPr>
              <a:t>└──────────────┘</a:t>
            </a:r>
          </a:p>
          <a:p>
            <a:endParaRPr lang="is-IS" sz="1600" dirty="0">
              <a:latin typeface="Consolas"/>
              <a:cs typeface="Consolas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nsolas"/>
                <a:cs typeface="Consolas"/>
              </a:rPr>
              <a:t>1 rows in set. Elapsed: 3.967 sec. Processed 900.65 billion rows, 900.65 GB (227.03 billion rows/s., 227.03 GB/s.) </a:t>
            </a:r>
          </a:p>
        </p:txBody>
      </p:sp>
    </p:spTree>
    <p:extLst>
      <p:ext uri="{BB962C8B-B14F-4D97-AF65-F5344CB8AC3E}">
        <p14:creationId xmlns:p14="http://schemas.microsoft.com/office/powerpoint/2010/main" val="3247400117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7489" y="2512855"/>
            <a:ext cx="7958354" cy="3046988"/>
          </a:xfrm>
          <a:prstGeom prst="rect">
            <a:avLst/>
          </a:prstGeom>
          <a:solidFill>
            <a:schemeClr val="bg1"/>
          </a:solidFill>
          <a:ln w="12700" cmpd="sng">
            <a:solidFill>
              <a:srgbClr val="F9F8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/>
                <a:cs typeface="Consolas"/>
              </a:rPr>
              <a:t>:) select count(*) from dw.ad8_fact_event where </a:t>
            </a:r>
            <a:r>
              <a:rPr lang="en-US" sz="1600" dirty="0" err="1">
                <a:latin typeface="Consolas"/>
                <a:cs typeface="Consolas"/>
              </a:rPr>
              <a:t>access_day</a:t>
            </a:r>
            <a:r>
              <a:rPr lang="en-US" sz="1600" dirty="0">
                <a:latin typeface="Consolas"/>
                <a:cs typeface="Consolas"/>
              </a:rPr>
              <a:t>=today()-1;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>
                <a:latin typeface="Consolas"/>
                <a:cs typeface="Consolas"/>
              </a:rPr>
              <a:t>SELECT count(*)</a:t>
            </a:r>
          </a:p>
          <a:p>
            <a:r>
              <a:rPr lang="en-US" sz="1600" dirty="0">
                <a:latin typeface="Consolas"/>
                <a:cs typeface="Consolas"/>
              </a:rPr>
              <a:t>FROM dw.ad8_fact_event </a:t>
            </a:r>
          </a:p>
          <a:p>
            <a:r>
              <a:rPr lang="en-US" sz="1600" dirty="0">
                <a:latin typeface="Consolas"/>
                <a:cs typeface="Consolas"/>
              </a:rPr>
              <a:t>WHERE </a:t>
            </a:r>
            <a:r>
              <a:rPr lang="en-US" sz="1600" dirty="0" err="1">
                <a:latin typeface="Consolas"/>
                <a:cs typeface="Consolas"/>
              </a:rPr>
              <a:t>access_day</a:t>
            </a:r>
            <a:r>
              <a:rPr lang="en-US" sz="1600" dirty="0">
                <a:latin typeface="Consolas"/>
                <a:cs typeface="Consolas"/>
              </a:rPr>
              <a:t> = (today() - 1)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>
                <a:latin typeface="Consolas"/>
                <a:cs typeface="Consolas"/>
              </a:rPr>
              <a:t>┌────count()─┐</a:t>
            </a:r>
          </a:p>
          <a:p>
            <a:r>
              <a:rPr lang="is-IS" sz="1600" dirty="0">
                <a:latin typeface="Consolas"/>
                <a:cs typeface="Consolas"/>
              </a:rPr>
              <a:t>│ 7585106796 │</a:t>
            </a:r>
          </a:p>
          <a:p>
            <a:r>
              <a:rPr lang="is-IS" sz="1600" dirty="0">
                <a:latin typeface="Consolas"/>
                <a:cs typeface="Consolas"/>
              </a:rPr>
              <a:t>└────────────┘</a:t>
            </a:r>
          </a:p>
          <a:p>
            <a:endParaRPr lang="is-IS" sz="1600" dirty="0">
              <a:solidFill>
                <a:srgbClr val="FFFF00"/>
              </a:solidFill>
              <a:latin typeface="Consolas"/>
              <a:cs typeface="Consolas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nsolas"/>
                <a:cs typeface="Consolas"/>
              </a:rPr>
              <a:t>1 rows in set. Elapsed: </a:t>
            </a:r>
            <a:r>
              <a:rPr lang="en-US" sz="1600" dirty="0" smtClean="0">
                <a:solidFill>
                  <a:srgbClr val="FFFF00"/>
                </a:solidFill>
                <a:latin typeface="Consolas"/>
                <a:cs typeface="Consolas"/>
              </a:rPr>
              <a:t>0.536 </a:t>
            </a:r>
            <a:r>
              <a:rPr lang="en-US" sz="1600" dirty="0">
                <a:solidFill>
                  <a:srgbClr val="FFFF00"/>
                </a:solidFill>
                <a:latin typeface="Consolas"/>
                <a:cs typeface="Consolas"/>
              </a:rPr>
              <a:t>sec. Processed </a:t>
            </a:r>
            <a:r>
              <a:rPr lang="en-US" sz="1600" dirty="0" smtClean="0">
                <a:solidFill>
                  <a:srgbClr val="FFFF00"/>
                </a:solidFill>
                <a:latin typeface="Consolas"/>
                <a:cs typeface="Consolas"/>
              </a:rPr>
              <a:t>14.06 </a:t>
            </a:r>
            <a:r>
              <a:rPr lang="en-US" sz="1600" dirty="0">
                <a:solidFill>
                  <a:srgbClr val="FFFF00"/>
                </a:solidFill>
                <a:latin typeface="Consolas"/>
                <a:cs typeface="Consolas"/>
              </a:rPr>
              <a:t>billion rows, </a:t>
            </a:r>
            <a:r>
              <a:rPr lang="en-US" sz="1600" dirty="0" smtClean="0">
                <a:solidFill>
                  <a:srgbClr val="FFFF00"/>
                </a:solidFill>
                <a:latin typeface="Consolas"/>
                <a:cs typeface="Consolas"/>
              </a:rPr>
              <a:t>28.12 </a:t>
            </a:r>
            <a:r>
              <a:rPr lang="en-US" sz="1600" dirty="0">
                <a:solidFill>
                  <a:srgbClr val="FFFF00"/>
                </a:solidFill>
                <a:latin typeface="Consolas"/>
                <a:cs typeface="Consolas"/>
              </a:rPr>
              <a:t>GB (</a:t>
            </a:r>
            <a:r>
              <a:rPr lang="en-US" sz="1600" dirty="0" smtClean="0">
                <a:solidFill>
                  <a:srgbClr val="FFFF00"/>
                </a:solidFill>
                <a:latin typeface="Consolas"/>
                <a:cs typeface="Consolas"/>
              </a:rPr>
              <a:t>26.22 </a:t>
            </a:r>
            <a:r>
              <a:rPr lang="en-US" sz="1600" dirty="0">
                <a:solidFill>
                  <a:srgbClr val="FFFF00"/>
                </a:solidFill>
                <a:latin typeface="Consolas"/>
                <a:cs typeface="Consolas"/>
              </a:rPr>
              <a:t>billion rows/s., </a:t>
            </a:r>
            <a:r>
              <a:rPr lang="en-US" sz="1600" dirty="0" smtClean="0">
                <a:solidFill>
                  <a:srgbClr val="FFFF00"/>
                </a:solidFill>
                <a:latin typeface="Consolas"/>
                <a:cs typeface="Consolas"/>
              </a:rPr>
              <a:t>52.44 </a:t>
            </a:r>
            <a:r>
              <a:rPr lang="en-US" sz="1600" dirty="0">
                <a:solidFill>
                  <a:srgbClr val="FFFF00"/>
                </a:solidFill>
                <a:latin typeface="Consolas"/>
                <a:cs typeface="Consolas"/>
              </a:rPr>
              <a:t>GB/s.) </a:t>
            </a:r>
          </a:p>
        </p:txBody>
      </p:sp>
    </p:spTree>
    <p:extLst>
      <p:ext uri="{BB962C8B-B14F-4D97-AF65-F5344CB8AC3E}">
        <p14:creationId xmlns:p14="http://schemas.microsoft.com/office/powerpoint/2010/main" val="21933939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2372" y="216160"/>
            <a:ext cx="8363703" cy="6247866"/>
          </a:xfrm>
          <a:prstGeom prst="rect">
            <a:avLst/>
          </a:prstGeom>
          <a:solidFill>
            <a:schemeClr val="bg1"/>
          </a:solidFill>
          <a:ln w="12700" cmpd="sng">
            <a:solidFill>
              <a:srgbClr val="F9F8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/>
                <a:cs typeface="Consolas"/>
              </a:rPr>
              <a:t>:)  select </a:t>
            </a:r>
            <a:r>
              <a:rPr lang="en-US" sz="1600" dirty="0" err="1">
                <a:latin typeface="Consolas"/>
                <a:cs typeface="Consolas"/>
              </a:rPr>
              <a:t>dictGetString</a:t>
            </a:r>
            <a:r>
              <a:rPr lang="en-US" sz="1600" dirty="0">
                <a:latin typeface="Consolas"/>
                <a:cs typeface="Consolas"/>
              </a:rPr>
              <a:t>('</a:t>
            </a:r>
            <a:r>
              <a:rPr lang="en-US" sz="1600" dirty="0" err="1">
                <a:latin typeface="Consolas"/>
                <a:cs typeface="Consolas"/>
              </a:rPr>
              <a:t>dim_country</a:t>
            </a:r>
            <a:r>
              <a:rPr lang="en-US" sz="1600" dirty="0">
                <a:latin typeface="Consolas"/>
                <a:cs typeface="Consolas"/>
              </a:rPr>
              <a:t>', '</a:t>
            </a:r>
            <a:r>
              <a:rPr lang="en-US" sz="1600" dirty="0" err="1">
                <a:latin typeface="Consolas"/>
                <a:cs typeface="Consolas"/>
              </a:rPr>
              <a:t>country_code</a:t>
            </a:r>
            <a:r>
              <a:rPr lang="en-US" sz="1600" dirty="0">
                <a:latin typeface="Consolas"/>
                <a:cs typeface="Consolas"/>
              </a:rPr>
              <a:t>', toUInt64(</a:t>
            </a:r>
            <a:r>
              <a:rPr lang="en-US" sz="1600" dirty="0" err="1">
                <a:latin typeface="Consolas"/>
                <a:cs typeface="Consolas"/>
              </a:rPr>
              <a:t>country_key</a:t>
            </a:r>
            <a:r>
              <a:rPr lang="en-US" sz="1600" dirty="0">
                <a:latin typeface="Consolas"/>
                <a:cs typeface="Consolas"/>
              </a:rPr>
              <a:t>)) </a:t>
            </a:r>
            <a:r>
              <a:rPr lang="en-US" sz="1600" dirty="0" err="1">
                <a:latin typeface="Consolas"/>
                <a:cs typeface="Consolas"/>
              </a:rPr>
              <a:t>country_code</a:t>
            </a:r>
            <a:r>
              <a:rPr lang="en-US" sz="1600" dirty="0">
                <a:latin typeface="Consolas"/>
                <a:cs typeface="Consolas"/>
              </a:rPr>
              <a:t>, count(*) </a:t>
            </a:r>
            <a:r>
              <a:rPr lang="en-US" sz="1600" dirty="0" err="1">
                <a:latin typeface="Consolas"/>
                <a:cs typeface="Consolas"/>
              </a:rPr>
              <a:t>cnt</a:t>
            </a:r>
            <a:r>
              <a:rPr lang="en-US" sz="1600" dirty="0">
                <a:latin typeface="Consolas"/>
                <a:cs typeface="Consolas"/>
              </a:rPr>
              <a:t> from dw.ad8_fact_event where </a:t>
            </a:r>
            <a:r>
              <a:rPr lang="en-US" sz="1600" dirty="0" err="1">
                <a:latin typeface="Consolas"/>
                <a:cs typeface="Consolas"/>
              </a:rPr>
              <a:t>access_day</a:t>
            </a:r>
            <a:r>
              <a:rPr lang="en-US" sz="1600" dirty="0">
                <a:latin typeface="Consolas"/>
                <a:cs typeface="Consolas"/>
              </a:rPr>
              <a:t>=today()-1 group by </a:t>
            </a:r>
            <a:r>
              <a:rPr lang="en-US" sz="1600" dirty="0" err="1">
                <a:latin typeface="Consolas"/>
                <a:cs typeface="Consolas"/>
              </a:rPr>
              <a:t>country_code</a:t>
            </a:r>
            <a:r>
              <a:rPr lang="en-US" sz="1600" dirty="0">
                <a:latin typeface="Consolas"/>
                <a:cs typeface="Consolas"/>
              </a:rPr>
              <a:t> order by </a:t>
            </a:r>
            <a:r>
              <a:rPr lang="en-US" sz="1600" dirty="0" err="1">
                <a:latin typeface="Consolas"/>
                <a:cs typeface="Consolas"/>
              </a:rPr>
              <a:t>cnt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desc</a:t>
            </a:r>
            <a:r>
              <a:rPr lang="en-US" sz="1600" dirty="0">
                <a:latin typeface="Consolas"/>
                <a:cs typeface="Consolas"/>
              </a:rPr>
              <a:t> limit 5;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>
                <a:latin typeface="Consolas"/>
                <a:cs typeface="Consolas"/>
              </a:rPr>
              <a:t>SELECT </a:t>
            </a:r>
          </a:p>
          <a:p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dictGetString</a:t>
            </a:r>
            <a:r>
              <a:rPr lang="en-US" sz="1600" dirty="0">
                <a:latin typeface="Consolas"/>
                <a:cs typeface="Consolas"/>
              </a:rPr>
              <a:t>('</a:t>
            </a:r>
            <a:r>
              <a:rPr lang="en-US" sz="1600" dirty="0" err="1">
                <a:latin typeface="Consolas"/>
                <a:cs typeface="Consolas"/>
              </a:rPr>
              <a:t>dim_country</a:t>
            </a:r>
            <a:r>
              <a:rPr lang="en-US" sz="1600" dirty="0">
                <a:latin typeface="Consolas"/>
                <a:cs typeface="Consolas"/>
              </a:rPr>
              <a:t>', '</a:t>
            </a:r>
            <a:r>
              <a:rPr lang="en-US" sz="1600" dirty="0" err="1">
                <a:latin typeface="Consolas"/>
                <a:cs typeface="Consolas"/>
              </a:rPr>
              <a:t>country_code</a:t>
            </a:r>
            <a:r>
              <a:rPr lang="en-US" sz="1600" dirty="0">
                <a:latin typeface="Consolas"/>
                <a:cs typeface="Consolas"/>
              </a:rPr>
              <a:t>', toUInt64(</a:t>
            </a:r>
            <a:r>
              <a:rPr lang="en-US" sz="1600" dirty="0" err="1">
                <a:latin typeface="Consolas"/>
                <a:cs typeface="Consolas"/>
              </a:rPr>
              <a:t>country_key</a:t>
            </a:r>
            <a:r>
              <a:rPr lang="en-US" sz="1600" dirty="0">
                <a:latin typeface="Consolas"/>
                <a:cs typeface="Consolas"/>
              </a:rPr>
              <a:t>)) AS </a:t>
            </a:r>
            <a:r>
              <a:rPr lang="en-US" sz="1600" dirty="0" err="1">
                <a:latin typeface="Consolas"/>
                <a:cs typeface="Consolas"/>
              </a:rPr>
              <a:t>country_code</a:t>
            </a:r>
            <a:r>
              <a:rPr lang="en-US" sz="1600" dirty="0">
                <a:latin typeface="Consolas"/>
                <a:cs typeface="Consolas"/>
              </a:rPr>
              <a:t>, </a:t>
            </a:r>
          </a:p>
          <a:p>
            <a:r>
              <a:rPr lang="mr-IN" sz="1600" dirty="0">
                <a:latin typeface="Consolas"/>
                <a:cs typeface="Consolas"/>
              </a:rPr>
              <a:t>    count(*) AS cnt</a:t>
            </a:r>
          </a:p>
          <a:p>
            <a:r>
              <a:rPr lang="en-US" sz="1600" dirty="0">
                <a:latin typeface="Consolas"/>
                <a:cs typeface="Consolas"/>
              </a:rPr>
              <a:t>FROM dw.ad8_fact_event </a:t>
            </a:r>
          </a:p>
          <a:p>
            <a:r>
              <a:rPr lang="en-US" sz="1600" dirty="0">
                <a:latin typeface="Consolas"/>
                <a:cs typeface="Consolas"/>
              </a:rPr>
              <a:t>WHERE </a:t>
            </a:r>
            <a:r>
              <a:rPr lang="en-US" sz="1600" dirty="0" err="1">
                <a:latin typeface="Consolas"/>
                <a:cs typeface="Consolas"/>
              </a:rPr>
              <a:t>access_day</a:t>
            </a:r>
            <a:r>
              <a:rPr lang="en-US" sz="1600" dirty="0">
                <a:latin typeface="Consolas"/>
                <a:cs typeface="Consolas"/>
              </a:rPr>
              <a:t> = (today() - 1)</a:t>
            </a:r>
          </a:p>
          <a:p>
            <a:r>
              <a:rPr lang="en-US" sz="1600" dirty="0">
                <a:latin typeface="Consolas"/>
                <a:cs typeface="Consolas"/>
              </a:rPr>
              <a:t>GROUP BY </a:t>
            </a:r>
            <a:r>
              <a:rPr lang="en-US" sz="1600" dirty="0" err="1">
                <a:latin typeface="Consolas"/>
                <a:cs typeface="Consolas"/>
              </a:rPr>
              <a:t>country_code</a:t>
            </a:r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>
                <a:latin typeface="Consolas"/>
                <a:cs typeface="Consolas"/>
              </a:rPr>
              <a:t>ORDER BY </a:t>
            </a:r>
            <a:r>
              <a:rPr lang="en-US" sz="1600" dirty="0" err="1">
                <a:latin typeface="Consolas"/>
                <a:cs typeface="Consolas"/>
              </a:rPr>
              <a:t>cnt</a:t>
            </a:r>
            <a:r>
              <a:rPr lang="en-US" sz="1600" dirty="0">
                <a:latin typeface="Consolas"/>
                <a:cs typeface="Consolas"/>
              </a:rPr>
              <a:t> DESC</a:t>
            </a:r>
          </a:p>
          <a:p>
            <a:r>
              <a:rPr lang="en-US" sz="1600" dirty="0">
                <a:latin typeface="Consolas"/>
                <a:cs typeface="Consolas"/>
              </a:rPr>
              <a:t>LIMIT 5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>
                <a:latin typeface="Consolas"/>
                <a:cs typeface="Consolas"/>
              </a:rPr>
              <a:t>┌─</a:t>
            </a:r>
            <a:r>
              <a:rPr lang="en-US" sz="1600" dirty="0" err="1">
                <a:latin typeface="Consolas"/>
                <a:cs typeface="Consolas"/>
              </a:rPr>
              <a:t>country_code</a:t>
            </a:r>
            <a:r>
              <a:rPr lang="en-US" sz="1600" dirty="0">
                <a:latin typeface="Consolas"/>
                <a:cs typeface="Consolas"/>
              </a:rPr>
              <a:t>─┬────────</a:t>
            </a:r>
            <a:r>
              <a:rPr lang="en-US" sz="1600" dirty="0" err="1">
                <a:latin typeface="Consolas"/>
                <a:cs typeface="Consolas"/>
              </a:rPr>
              <a:t>cnt</a:t>
            </a:r>
            <a:r>
              <a:rPr lang="en-US" sz="1600" dirty="0">
                <a:latin typeface="Consolas"/>
                <a:cs typeface="Consolas"/>
              </a:rPr>
              <a:t>─┐</a:t>
            </a:r>
          </a:p>
          <a:p>
            <a:r>
              <a:rPr lang="mr-IN" sz="1600" dirty="0">
                <a:latin typeface="Consolas"/>
                <a:cs typeface="Consolas"/>
              </a:rPr>
              <a:t>│ US           │ 2159011287 │</a:t>
            </a:r>
          </a:p>
          <a:p>
            <a:r>
              <a:rPr lang="mr-IN" sz="1600" dirty="0">
                <a:latin typeface="Consolas"/>
                <a:cs typeface="Consolas"/>
              </a:rPr>
              <a:t>│ MX           │  448561730 │</a:t>
            </a:r>
          </a:p>
          <a:p>
            <a:r>
              <a:rPr lang="mr-IN" sz="1600" dirty="0">
                <a:latin typeface="Consolas"/>
                <a:cs typeface="Consolas"/>
              </a:rPr>
              <a:t>│ FR           │  433144172 │</a:t>
            </a:r>
          </a:p>
          <a:p>
            <a:r>
              <a:rPr lang="mr-IN" sz="1600" dirty="0">
                <a:latin typeface="Consolas"/>
                <a:cs typeface="Consolas"/>
              </a:rPr>
              <a:t>│ GB           │  352344184 │</a:t>
            </a:r>
          </a:p>
          <a:p>
            <a:r>
              <a:rPr lang="mr-IN" sz="1600" dirty="0">
                <a:latin typeface="Consolas"/>
                <a:cs typeface="Consolas"/>
              </a:rPr>
              <a:t>│ DE           │  336479374 │</a:t>
            </a:r>
          </a:p>
          <a:p>
            <a:r>
              <a:rPr lang="mr-IN" sz="1600" dirty="0">
                <a:latin typeface="Consolas"/>
                <a:cs typeface="Consolas"/>
              </a:rPr>
              <a:t>└──────────────┴────────────┘</a:t>
            </a:r>
          </a:p>
          <a:p>
            <a:endParaRPr lang="mr-IN" sz="1600" dirty="0">
              <a:solidFill>
                <a:srgbClr val="FFFF00"/>
              </a:solidFill>
              <a:latin typeface="Consolas"/>
              <a:cs typeface="Consolas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nsolas"/>
                <a:cs typeface="Consolas"/>
              </a:rPr>
              <a:t>5 rows in set. Elapsed: 2.478 sec. Processed 12.78 billion rows, 55.91 GB (5.16 billion rows/s., 22.57 GB/s.) </a:t>
            </a:r>
          </a:p>
        </p:txBody>
      </p:sp>
    </p:spTree>
    <p:extLst>
      <p:ext uri="{BB962C8B-B14F-4D97-AF65-F5344CB8AC3E}">
        <p14:creationId xmlns:p14="http://schemas.microsoft.com/office/powerpoint/2010/main" val="2907451390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5348" y="216160"/>
            <a:ext cx="8363703" cy="6124752"/>
          </a:xfrm>
          <a:prstGeom prst="rect">
            <a:avLst/>
          </a:prstGeom>
          <a:solidFill>
            <a:schemeClr val="bg1"/>
          </a:solidFill>
          <a:ln w="12700" cmpd="sng">
            <a:solidFill>
              <a:srgbClr val="F9F8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/>
                <a:cs typeface="Consolas"/>
              </a:rPr>
              <a:t>:) </a:t>
            </a:r>
            <a:r>
              <a:rPr lang="en-US" sz="1400" dirty="0" smtClean="0">
                <a:latin typeface="Consolas"/>
                <a:cs typeface="Consolas"/>
              </a:rPr>
              <a:t>SELECT </a:t>
            </a:r>
            <a:endParaRPr lang="en-US" sz="1400" dirty="0">
              <a:latin typeface="Consolas"/>
              <a:cs typeface="Consolas"/>
            </a:endParaRPr>
          </a:p>
          <a:p>
            <a:r>
              <a:rPr lang="en-US" sz="1400" dirty="0">
                <a:latin typeface="Consolas"/>
                <a:cs typeface="Consolas"/>
              </a:rPr>
              <a:t>    </a:t>
            </a:r>
            <a:r>
              <a:rPr lang="en-US" sz="1400" dirty="0" err="1">
                <a:latin typeface="Consolas"/>
                <a:cs typeface="Consolas"/>
              </a:rPr>
              <a:t>dictGetString</a:t>
            </a:r>
            <a:r>
              <a:rPr lang="en-US" sz="1400" dirty="0">
                <a:latin typeface="Consolas"/>
                <a:cs typeface="Consolas"/>
              </a:rPr>
              <a:t>('</a:t>
            </a:r>
            <a:r>
              <a:rPr lang="en-US" sz="1400" dirty="0" err="1">
                <a:latin typeface="Consolas"/>
                <a:cs typeface="Consolas"/>
              </a:rPr>
              <a:t>dim_country</a:t>
            </a:r>
            <a:r>
              <a:rPr lang="en-US" sz="1400" dirty="0">
                <a:latin typeface="Consolas"/>
                <a:cs typeface="Consolas"/>
              </a:rPr>
              <a:t>', '</a:t>
            </a:r>
            <a:r>
              <a:rPr lang="en-US" sz="1400" dirty="0" err="1">
                <a:latin typeface="Consolas"/>
                <a:cs typeface="Consolas"/>
              </a:rPr>
              <a:t>country_code</a:t>
            </a:r>
            <a:r>
              <a:rPr lang="en-US" sz="1400" dirty="0">
                <a:latin typeface="Consolas"/>
                <a:cs typeface="Consolas"/>
              </a:rPr>
              <a:t>', toUInt64(</a:t>
            </a:r>
            <a:r>
              <a:rPr lang="en-US" sz="1400" dirty="0" err="1">
                <a:latin typeface="Consolas"/>
                <a:cs typeface="Consolas"/>
              </a:rPr>
              <a:t>country_key</a:t>
            </a:r>
            <a:r>
              <a:rPr lang="en-US" sz="1400" dirty="0">
                <a:latin typeface="Consolas"/>
                <a:cs typeface="Consolas"/>
              </a:rPr>
              <a:t>)) AS </a:t>
            </a:r>
            <a:r>
              <a:rPr lang="en-US" sz="1400" dirty="0" err="1">
                <a:latin typeface="Consolas"/>
                <a:cs typeface="Consolas"/>
              </a:rPr>
              <a:t>country_code</a:t>
            </a:r>
            <a:r>
              <a:rPr lang="en-US" sz="1400" dirty="0">
                <a:latin typeface="Consolas"/>
                <a:cs typeface="Consolas"/>
              </a:rPr>
              <a:t>, </a:t>
            </a:r>
          </a:p>
          <a:p>
            <a:r>
              <a:rPr lang="en-US" sz="1400" dirty="0">
                <a:latin typeface="Consolas"/>
                <a:cs typeface="Consolas"/>
              </a:rPr>
              <a:t>    sum(</a:t>
            </a:r>
            <a:r>
              <a:rPr lang="en-US" sz="1400" dirty="0" err="1">
                <a:latin typeface="Consolas"/>
                <a:cs typeface="Consolas"/>
              </a:rPr>
              <a:t>cnt</a:t>
            </a:r>
            <a:r>
              <a:rPr lang="en-US" sz="1400" dirty="0">
                <a:latin typeface="Consolas"/>
                <a:cs typeface="Consolas"/>
              </a:rPr>
              <a:t>) AS </a:t>
            </a:r>
            <a:r>
              <a:rPr lang="en-US" sz="1400" dirty="0" err="1">
                <a:latin typeface="Consolas"/>
                <a:cs typeface="Consolas"/>
              </a:rPr>
              <a:t>cnt</a:t>
            </a:r>
            <a:endParaRPr lang="en-US" sz="1400" dirty="0">
              <a:latin typeface="Consolas"/>
              <a:cs typeface="Consolas"/>
            </a:endParaRPr>
          </a:p>
          <a:p>
            <a:r>
              <a:rPr lang="en-US" sz="1400" dirty="0">
                <a:latin typeface="Consolas"/>
                <a:cs typeface="Consolas"/>
              </a:rPr>
              <a:t>FROM </a:t>
            </a:r>
          </a:p>
          <a:p>
            <a:r>
              <a:rPr lang="mr-IN" sz="1400" dirty="0">
                <a:latin typeface="Consolas"/>
                <a:cs typeface="Consolas"/>
              </a:rPr>
              <a:t>(</a:t>
            </a:r>
          </a:p>
          <a:p>
            <a:r>
              <a:rPr lang="mr-IN" sz="1400" dirty="0">
                <a:latin typeface="Consolas"/>
                <a:cs typeface="Consolas"/>
              </a:rPr>
              <a:t>    SELECT </a:t>
            </a:r>
          </a:p>
          <a:p>
            <a:r>
              <a:rPr lang="en-US" sz="1400" dirty="0">
                <a:latin typeface="Consolas"/>
                <a:cs typeface="Consolas"/>
              </a:rPr>
              <a:t>        </a:t>
            </a:r>
            <a:r>
              <a:rPr lang="en-US" sz="1400" dirty="0" err="1">
                <a:latin typeface="Consolas"/>
                <a:cs typeface="Consolas"/>
              </a:rPr>
              <a:t>country_key</a:t>
            </a:r>
            <a:r>
              <a:rPr lang="en-US" sz="1400" dirty="0">
                <a:latin typeface="Consolas"/>
                <a:cs typeface="Consolas"/>
              </a:rPr>
              <a:t>, </a:t>
            </a:r>
          </a:p>
          <a:p>
            <a:r>
              <a:rPr lang="mr-IN" sz="1400" dirty="0">
                <a:latin typeface="Consolas"/>
                <a:cs typeface="Consolas"/>
              </a:rPr>
              <a:t>        count(*) AS cnt</a:t>
            </a:r>
          </a:p>
          <a:p>
            <a:r>
              <a:rPr lang="en-US" sz="1400" dirty="0">
                <a:latin typeface="Consolas"/>
                <a:cs typeface="Consolas"/>
              </a:rPr>
              <a:t>    FROM dw.ad8_fact_event </a:t>
            </a:r>
          </a:p>
          <a:p>
            <a:r>
              <a:rPr lang="en-US" sz="1400" dirty="0">
                <a:latin typeface="Consolas"/>
                <a:cs typeface="Consolas"/>
              </a:rPr>
              <a:t>    WHERE </a:t>
            </a:r>
            <a:r>
              <a:rPr lang="en-US" sz="1400" dirty="0" err="1">
                <a:latin typeface="Consolas"/>
                <a:cs typeface="Consolas"/>
              </a:rPr>
              <a:t>access_day</a:t>
            </a:r>
            <a:r>
              <a:rPr lang="en-US" sz="1400" dirty="0">
                <a:latin typeface="Consolas"/>
                <a:cs typeface="Consolas"/>
              </a:rPr>
              <a:t> = (today() - 1)</a:t>
            </a:r>
          </a:p>
          <a:p>
            <a:r>
              <a:rPr lang="en-US" sz="1400" dirty="0">
                <a:latin typeface="Consolas"/>
                <a:cs typeface="Consolas"/>
              </a:rPr>
              <a:t>    GROUP BY </a:t>
            </a:r>
            <a:r>
              <a:rPr lang="en-US" sz="1400" dirty="0" err="1">
                <a:latin typeface="Consolas"/>
                <a:cs typeface="Consolas"/>
              </a:rPr>
              <a:t>country_key</a:t>
            </a:r>
            <a:endParaRPr lang="en-US" sz="1400" dirty="0">
              <a:latin typeface="Consolas"/>
              <a:cs typeface="Consolas"/>
            </a:endParaRPr>
          </a:p>
          <a:p>
            <a:r>
              <a:rPr lang="en-US" sz="1400" dirty="0">
                <a:latin typeface="Consolas"/>
                <a:cs typeface="Consolas"/>
              </a:rPr>
              <a:t>    ORDER BY </a:t>
            </a:r>
            <a:r>
              <a:rPr lang="en-US" sz="1400" dirty="0" err="1">
                <a:latin typeface="Consolas"/>
                <a:cs typeface="Consolas"/>
              </a:rPr>
              <a:t>cnt</a:t>
            </a:r>
            <a:r>
              <a:rPr lang="en-US" sz="1400" dirty="0">
                <a:latin typeface="Consolas"/>
                <a:cs typeface="Consolas"/>
              </a:rPr>
              <a:t> DESC</a:t>
            </a:r>
          </a:p>
          <a:p>
            <a:r>
              <a:rPr lang="mr-IN" sz="1400" dirty="0">
                <a:latin typeface="Consolas"/>
                <a:cs typeface="Consolas"/>
              </a:rPr>
              <a:t>    LIMIT 5</a:t>
            </a:r>
          </a:p>
          <a:p>
            <a:r>
              <a:rPr lang="mr-IN" sz="1400" dirty="0">
                <a:latin typeface="Consolas"/>
                <a:cs typeface="Consolas"/>
              </a:rPr>
              <a:t>) </a:t>
            </a:r>
          </a:p>
          <a:p>
            <a:r>
              <a:rPr lang="en-US" sz="1400" dirty="0">
                <a:latin typeface="Consolas"/>
                <a:cs typeface="Consolas"/>
              </a:rPr>
              <a:t>GROUP BY </a:t>
            </a:r>
            <a:r>
              <a:rPr lang="en-US" sz="1400" dirty="0" err="1">
                <a:latin typeface="Consolas"/>
                <a:cs typeface="Consolas"/>
              </a:rPr>
              <a:t>country_code</a:t>
            </a:r>
            <a:endParaRPr lang="en-US" sz="1400" dirty="0">
              <a:latin typeface="Consolas"/>
              <a:cs typeface="Consolas"/>
            </a:endParaRPr>
          </a:p>
          <a:p>
            <a:r>
              <a:rPr lang="en-US" sz="1400" dirty="0">
                <a:latin typeface="Consolas"/>
                <a:cs typeface="Consolas"/>
              </a:rPr>
              <a:t>ORDER BY </a:t>
            </a:r>
            <a:r>
              <a:rPr lang="en-US" sz="1400" dirty="0" err="1">
                <a:latin typeface="Consolas"/>
                <a:cs typeface="Consolas"/>
              </a:rPr>
              <a:t>cnt</a:t>
            </a:r>
            <a:r>
              <a:rPr lang="en-US" sz="1400" dirty="0">
                <a:latin typeface="Consolas"/>
                <a:cs typeface="Consolas"/>
              </a:rPr>
              <a:t> DESC</a:t>
            </a:r>
          </a:p>
          <a:p>
            <a:endParaRPr lang="en-US" sz="1400" dirty="0">
              <a:latin typeface="Consolas"/>
              <a:cs typeface="Consolas"/>
            </a:endParaRPr>
          </a:p>
          <a:p>
            <a:r>
              <a:rPr lang="en-US" sz="1400" dirty="0">
                <a:latin typeface="Consolas"/>
                <a:cs typeface="Consolas"/>
              </a:rPr>
              <a:t>┌─</a:t>
            </a:r>
            <a:r>
              <a:rPr lang="en-US" sz="1400" dirty="0" err="1">
                <a:latin typeface="Consolas"/>
                <a:cs typeface="Consolas"/>
              </a:rPr>
              <a:t>country_code</a:t>
            </a:r>
            <a:r>
              <a:rPr lang="en-US" sz="1400" dirty="0">
                <a:latin typeface="Consolas"/>
                <a:cs typeface="Consolas"/>
              </a:rPr>
              <a:t>─┬────────</a:t>
            </a:r>
            <a:r>
              <a:rPr lang="en-US" sz="1400" dirty="0" err="1">
                <a:latin typeface="Consolas"/>
                <a:cs typeface="Consolas"/>
              </a:rPr>
              <a:t>cnt</a:t>
            </a:r>
            <a:r>
              <a:rPr lang="en-US" sz="1400" dirty="0">
                <a:latin typeface="Consolas"/>
                <a:cs typeface="Consolas"/>
              </a:rPr>
              <a:t>─┐</a:t>
            </a:r>
          </a:p>
          <a:p>
            <a:r>
              <a:rPr lang="mr-IN" sz="1400" dirty="0">
                <a:latin typeface="Consolas"/>
                <a:cs typeface="Consolas"/>
              </a:rPr>
              <a:t>│ US           │ 2159011287 │</a:t>
            </a:r>
          </a:p>
          <a:p>
            <a:r>
              <a:rPr lang="mr-IN" sz="1400" dirty="0">
                <a:latin typeface="Consolas"/>
                <a:cs typeface="Consolas"/>
              </a:rPr>
              <a:t>│ MX           │  448561730 │</a:t>
            </a:r>
          </a:p>
          <a:p>
            <a:r>
              <a:rPr lang="mr-IN" sz="1400" dirty="0">
                <a:latin typeface="Consolas"/>
                <a:cs typeface="Consolas"/>
              </a:rPr>
              <a:t>│ FR           │  433144172 │</a:t>
            </a:r>
          </a:p>
          <a:p>
            <a:r>
              <a:rPr lang="mr-IN" sz="1400" dirty="0">
                <a:latin typeface="Consolas"/>
                <a:cs typeface="Consolas"/>
              </a:rPr>
              <a:t>│ GB           │  352344184 │</a:t>
            </a:r>
          </a:p>
          <a:p>
            <a:r>
              <a:rPr lang="mr-IN" sz="1400" dirty="0">
                <a:latin typeface="Consolas"/>
                <a:cs typeface="Consolas"/>
              </a:rPr>
              <a:t>│ DE           │  336479374 │</a:t>
            </a:r>
          </a:p>
          <a:p>
            <a:r>
              <a:rPr lang="mr-IN" sz="1400" dirty="0">
                <a:latin typeface="Consolas"/>
                <a:cs typeface="Consolas"/>
              </a:rPr>
              <a:t>└──────────────┴────────────┘</a:t>
            </a:r>
          </a:p>
          <a:p>
            <a:endParaRPr lang="mr-IN" sz="1400" dirty="0">
              <a:latin typeface="Consolas"/>
              <a:cs typeface="Consolas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nsolas"/>
                <a:cs typeface="Consolas"/>
              </a:rPr>
              <a:t>5 rows in set. Elapsed: 1.471 sec. Processed 12.80 billion rows, 55.94 GB (8.70 billion rows/s., 38.02 GB/s.) </a:t>
            </a:r>
          </a:p>
        </p:txBody>
      </p:sp>
    </p:spTree>
    <p:extLst>
      <p:ext uri="{BB962C8B-B14F-4D97-AF65-F5344CB8AC3E}">
        <p14:creationId xmlns:p14="http://schemas.microsoft.com/office/powerpoint/2010/main" val="1979025733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5348" y="1323977"/>
            <a:ext cx="8363703" cy="3539430"/>
          </a:xfrm>
          <a:prstGeom prst="rect">
            <a:avLst/>
          </a:prstGeom>
          <a:solidFill>
            <a:schemeClr val="bg1"/>
          </a:solidFill>
          <a:ln w="12700" cmpd="sng">
            <a:solidFill>
              <a:srgbClr val="F9F8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/>
                <a:cs typeface="Consolas"/>
              </a:rPr>
              <a:t>:) SELECT </a:t>
            </a:r>
          </a:p>
          <a:p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countDistinct</a:t>
            </a:r>
            <a:r>
              <a:rPr lang="en-US" sz="1600" dirty="0">
                <a:latin typeface="Consolas"/>
                <a:cs typeface="Consolas"/>
              </a:rPr>
              <a:t>(name) AS </a:t>
            </a:r>
            <a:r>
              <a:rPr lang="en-US" sz="1600" dirty="0" err="1">
                <a:latin typeface="Consolas"/>
                <a:cs typeface="Consolas"/>
              </a:rPr>
              <a:t>num_cols</a:t>
            </a:r>
            <a:r>
              <a:rPr lang="en-US" sz="1600" dirty="0">
                <a:latin typeface="Consolas"/>
                <a:cs typeface="Consolas"/>
              </a:rPr>
              <a:t>, </a:t>
            </a:r>
          </a:p>
          <a:p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formatReadableSize</a:t>
            </a:r>
            <a:r>
              <a:rPr lang="en-US" sz="1600" dirty="0">
                <a:latin typeface="Consolas"/>
                <a:cs typeface="Consolas"/>
              </a:rPr>
              <a:t>(sum(</a:t>
            </a:r>
            <a:r>
              <a:rPr lang="en-US" sz="1600" dirty="0" err="1">
                <a:latin typeface="Consolas"/>
                <a:cs typeface="Consolas"/>
              </a:rPr>
              <a:t>data_compressed_bytes</a:t>
            </a:r>
            <a:r>
              <a:rPr lang="en-US" sz="1600" dirty="0">
                <a:latin typeface="Consolas"/>
                <a:cs typeface="Consolas"/>
              </a:rPr>
              <a:t>) AS c) AS comp, </a:t>
            </a:r>
          </a:p>
          <a:p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formatReadableSize</a:t>
            </a:r>
            <a:r>
              <a:rPr lang="en-US" sz="1600" dirty="0">
                <a:latin typeface="Consolas"/>
                <a:cs typeface="Consolas"/>
              </a:rPr>
              <a:t>(sum(</a:t>
            </a:r>
            <a:r>
              <a:rPr lang="en-US" sz="1600" dirty="0" err="1">
                <a:latin typeface="Consolas"/>
                <a:cs typeface="Consolas"/>
              </a:rPr>
              <a:t>data_uncompressed_bytes</a:t>
            </a:r>
            <a:r>
              <a:rPr lang="en-US" sz="1600" dirty="0">
                <a:latin typeface="Consolas"/>
                <a:cs typeface="Consolas"/>
              </a:rPr>
              <a:t>) AS r) AS raw, </a:t>
            </a:r>
          </a:p>
          <a:p>
            <a:r>
              <a:rPr lang="en-US" sz="1600" dirty="0">
                <a:latin typeface="Consolas"/>
                <a:cs typeface="Consolas"/>
              </a:rPr>
              <a:t>    c / r AS </a:t>
            </a:r>
            <a:r>
              <a:rPr lang="en-US" sz="1600" dirty="0" err="1">
                <a:latin typeface="Consolas"/>
                <a:cs typeface="Consolas"/>
              </a:rPr>
              <a:t>comp_ratio</a:t>
            </a:r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>
                <a:latin typeface="Consolas"/>
                <a:cs typeface="Consolas"/>
              </a:rPr>
              <a:t>FROM </a:t>
            </a:r>
            <a:r>
              <a:rPr lang="en-US" sz="1600" dirty="0" err="1">
                <a:latin typeface="Consolas"/>
                <a:cs typeface="Consolas"/>
              </a:rPr>
              <a:t>lf.columns</a:t>
            </a:r>
            <a:r>
              <a:rPr lang="en-US" sz="1600" dirty="0">
                <a:latin typeface="Consolas"/>
                <a:cs typeface="Consolas"/>
              </a:rPr>
              <a:t> </a:t>
            </a:r>
          </a:p>
          <a:p>
            <a:r>
              <a:rPr lang="en-US" sz="1600" dirty="0">
                <a:latin typeface="Consolas"/>
                <a:cs typeface="Consolas"/>
              </a:rPr>
              <a:t>WHERE table = 'ad8_fact_event_shard'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nsolas"/>
                <a:cs typeface="Consolas"/>
              </a:rPr>
              <a:t>┌─</a:t>
            </a:r>
            <a:r>
              <a:rPr lang="en-US" sz="1600" dirty="0" err="1">
                <a:solidFill>
                  <a:srgbClr val="FFFF00"/>
                </a:solidFill>
                <a:latin typeface="Consolas"/>
                <a:cs typeface="Consolas"/>
              </a:rPr>
              <a:t>num_cols</a:t>
            </a:r>
            <a:r>
              <a:rPr lang="en-US" sz="1600" dirty="0">
                <a:solidFill>
                  <a:srgbClr val="FFFF00"/>
                </a:solidFill>
                <a:latin typeface="Consolas"/>
                <a:cs typeface="Consolas"/>
              </a:rPr>
              <a:t>─┬─comp───────┬─raw──────┬──────────</a:t>
            </a:r>
            <a:r>
              <a:rPr lang="en-US" sz="1600" dirty="0" err="1">
                <a:solidFill>
                  <a:srgbClr val="FFFF00"/>
                </a:solidFill>
                <a:latin typeface="Consolas"/>
                <a:cs typeface="Consolas"/>
              </a:rPr>
              <a:t>comp_ratio</a:t>
            </a:r>
            <a:r>
              <a:rPr lang="en-US" sz="1600" dirty="0">
                <a:solidFill>
                  <a:srgbClr val="FFFF00"/>
                </a:solidFill>
                <a:latin typeface="Consolas"/>
                <a:cs typeface="Consolas"/>
              </a:rPr>
              <a:t>─┐</a:t>
            </a:r>
          </a:p>
          <a:p>
            <a:r>
              <a:rPr lang="de-DE" sz="1600" dirty="0">
                <a:solidFill>
                  <a:srgbClr val="FFFF00"/>
                </a:solidFill>
                <a:latin typeface="Consolas"/>
                <a:cs typeface="Consolas"/>
              </a:rPr>
              <a:t>│      308 │ 325.98 </a:t>
            </a:r>
            <a:r>
              <a:rPr lang="de-DE" sz="1600" dirty="0" err="1">
                <a:solidFill>
                  <a:srgbClr val="FFFF00"/>
                </a:solidFill>
                <a:latin typeface="Consolas"/>
                <a:cs typeface="Consolas"/>
              </a:rPr>
              <a:t>TiB</a:t>
            </a:r>
            <a:r>
              <a:rPr lang="de-DE" sz="1600" dirty="0">
                <a:solidFill>
                  <a:srgbClr val="FFFF00"/>
                </a:solidFill>
                <a:latin typeface="Consolas"/>
                <a:cs typeface="Consolas"/>
              </a:rPr>
              <a:t> │ 4.71 </a:t>
            </a:r>
            <a:r>
              <a:rPr lang="de-DE" sz="1600" dirty="0" err="1">
                <a:solidFill>
                  <a:srgbClr val="FFFF00"/>
                </a:solidFill>
                <a:latin typeface="Consolas"/>
                <a:cs typeface="Consolas"/>
              </a:rPr>
              <a:t>PiB</a:t>
            </a:r>
            <a:r>
              <a:rPr lang="de-DE" sz="1600" dirty="0">
                <a:solidFill>
                  <a:srgbClr val="FFFF00"/>
                </a:solidFill>
                <a:latin typeface="Consolas"/>
                <a:cs typeface="Consolas"/>
              </a:rPr>
              <a:t> │ 0.06757640834769944 │</a:t>
            </a:r>
          </a:p>
          <a:p>
            <a:r>
              <a:rPr lang="de-DE" sz="1600" dirty="0">
                <a:solidFill>
                  <a:srgbClr val="FFFF00"/>
                </a:solidFill>
                <a:latin typeface="Consolas"/>
                <a:cs typeface="Consolas"/>
              </a:rPr>
              <a:t>└──────────┴────────────┴──────────┴─────────────────────┘</a:t>
            </a:r>
          </a:p>
          <a:p>
            <a:endParaRPr lang="de-DE" sz="1600" dirty="0">
              <a:latin typeface="Consolas"/>
              <a:cs typeface="Consolas"/>
            </a:endParaRPr>
          </a:p>
          <a:p>
            <a:r>
              <a:rPr lang="en-US" sz="1600" dirty="0">
                <a:latin typeface="Consolas"/>
                <a:cs typeface="Consolas"/>
              </a:rPr>
              <a:t>1 rows in set. Elapsed: 0.289 sec. Processed 281.46 thousand rows, 33.92 MB (973.22 thousand rows/s., 117.28 MB/s.) </a:t>
            </a:r>
            <a:endParaRPr lang="en-US" sz="1600" dirty="0">
              <a:solidFill>
                <a:srgbClr val="FFFF00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72261599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ClickHouse</a:t>
            </a:r>
            <a:r>
              <a:rPr lang="en-US" dirty="0" smtClean="0"/>
              <a:t> at </a:t>
            </a:r>
            <a:r>
              <a:rPr lang="en-US" dirty="0" smtClean="0"/>
              <a:t>Jan 2018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2102" cy="485980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1.5 </a:t>
            </a:r>
            <a:r>
              <a:rPr lang="en-US" dirty="0" smtClean="0"/>
              <a:t>year Open Source</a:t>
            </a:r>
            <a:endParaRPr lang="ru-RU" dirty="0" smtClean="0"/>
          </a:p>
          <a:p>
            <a:r>
              <a:rPr lang="en-US" dirty="0" smtClean="0"/>
              <a:t>100+ prod installs worldwide</a:t>
            </a:r>
          </a:p>
          <a:p>
            <a:r>
              <a:rPr lang="en-US" dirty="0" smtClean="0"/>
              <a:t>Public </a:t>
            </a:r>
            <a:r>
              <a:rPr lang="en-US" dirty="0" err="1" smtClean="0"/>
              <a:t>changelogs</a:t>
            </a:r>
            <a:r>
              <a:rPr lang="en-US" dirty="0" smtClean="0"/>
              <a:t>, roadmap, and plans</a:t>
            </a:r>
          </a:p>
          <a:p>
            <a:r>
              <a:rPr lang="en-US" dirty="0" smtClean="0"/>
              <a:t>5  </a:t>
            </a:r>
            <a:r>
              <a:rPr lang="en-US" dirty="0" err="1" smtClean="0"/>
              <a:t>Yandex</a:t>
            </a:r>
            <a:r>
              <a:rPr lang="en-US" dirty="0" smtClean="0"/>
              <a:t> </a:t>
            </a:r>
            <a:r>
              <a:rPr lang="en-US" dirty="0" err="1"/>
              <a:t>devs</a:t>
            </a:r>
            <a:r>
              <a:rPr lang="en-US" dirty="0"/>
              <a:t>, </a:t>
            </a:r>
            <a:r>
              <a:rPr lang="en-US" dirty="0" smtClean="0"/>
              <a:t>community contributors</a:t>
            </a:r>
          </a:p>
          <a:p>
            <a:r>
              <a:rPr lang="en-US" dirty="0" smtClean="0"/>
              <a:t>Active community, blogs, case studies</a:t>
            </a:r>
          </a:p>
          <a:p>
            <a:r>
              <a:rPr lang="en-US" dirty="0" smtClean="0"/>
              <a:t>Support </a:t>
            </a:r>
            <a:r>
              <a:rPr lang="en-US" dirty="0"/>
              <a:t>by </a:t>
            </a:r>
            <a:r>
              <a:rPr lang="en-US" dirty="0" err="1" smtClean="0"/>
              <a:t>Altinity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3674922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Try </a:t>
            </a:r>
            <a:r>
              <a:rPr lang="en-US" sz="2400" dirty="0" err="1" smtClean="0"/>
              <a:t>ClickHouse</a:t>
            </a:r>
            <a:r>
              <a:rPr lang="en-US" sz="2400" dirty="0" smtClean="0"/>
              <a:t> for </a:t>
            </a:r>
            <a:r>
              <a:rPr lang="en-US" sz="2400" dirty="0"/>
              <a:t>your Big Data </a:t>
            </a:r>
            <a:r>
              <a:rPr lang="en-US" sz="2400" dirty="0" smtClean="0"/>
              <a:t>case </a:t>
            </a:r>
            <a:r>
              <a:rPr lang="mr-IN" sz="2400" dirty="0" smtClean="0"/>
              <a:t>–</a:t>
            </a:r>
            <a:r>
              <a:rPr lang="en-US" sz="2400" dirty="0" smtClean="0"/>
              <a:t> it is easy now</a:t>
            </a:r>
            <a:endParaRPr lang="en-US" sz="2400" dirty="0"/>
          </a:p>
          <a:p>
            <a:r>
              <a:rPr lang="en-US" sz="2400" dirty="0"/>
              <a:t>Need more info </a:t>
            </a:r>
            <a:r>
              <a:rPr lang="en-US" sz="2400" dirty="0" smtClean="0"/>
              <a:t>-</a:t>
            </a:r>
            <a:r>
              <a:rPr lang="en-US" sz="2400" dirty="0"/>
              <a:t> http://</a:t>
            </a:r>
            <a:r>
              <a:rPr lang="en-US" sz="2400" dirty="0" err="1" smtClean="0"/>
              <a:t>clickhouse.yandex</a:t>
            </a:r>
            <a:endParaRPr lang="en-US" sz="2400" dirty="0" smtClean="0"/>
          </a:p>
          <a:p>
            <a:r>
              <a:rPr lang="en-US" sz="2400" dirty="0" smtClean="0"/>
              <a:t>Need </a:t>
            </a:r>
            <a:r>
              <a:rPr lang="en-US" sz="2400" dirty="0" smtClean="0"/>
              <a:t>help for the safe </a:t>
            </a:r>
            <a:r>
              <a:rPr lang="en-US" sz="2400" dirty="0" err="1" smtClean="0"/>
              <a:t>ClickHouse</a:t>
            </a:r>
            <a:r>
              <a:rPr lang="en-US" sz="2400" dirty="0" smtClean="0"/>
              <a:t> journey:</a:t>
            </a:r>
            <a:endParaRPr lang="en-US" sz="2400" dirty="0"/>
          </a:p>
          <a:p>
            <a:pPr lvl="1"/>
            <a:r>
              <a:rPr lang="en-US" sz="2200" dirty="0"/>
              <a:t> http://</a:t>
            </a:r>
            <a:r>
              <a:rPr lang="en-US" sz="2200" dirty="0" err="1"/>
              <a:t>www.altinity.com</a:t>
            </a:r>
            <a:endParaRPr lang="en-US" sz="2200" dirty="0"/>
          </a:p>
          <a:p>
            <a:pPr lvl="1"/>
            <a:r>
              <a:rPr lang="en-US" sz="2400" dirty="0"/>
              <a:t>@</a:t>
            </a:r>
            <a:r>
              <a:rPr lang="en-US" sz="2400" dirty="0" err="1"/>
              <a:t>AltinityDB</a:t>
            </a:r>
            <a:r>
              <a:rPr lang="en-US" sz="2400" dirty="0"/>
              <a:t> </a:t>
            </a:r>
            <a:r>
              <a:rPr lang="en-US" sz="2400" dirty="0" smtClean="0"/>
              <a:t>twitter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270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33067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Ad Tech company </a:t>
            </a:r>
            <a:r>
              <a:rPr lang="en-US" dirty="0" smtClean="0"/>
              <a:t>since 2006 </a:t>
            </a:r>
            <a:endParaRPr lang="en-US" dirty="0" smtClean="0"/>
          </a:p>
          <a:p>
            <a:r>
              <a:rPr lang="en-US" dirty="0" smtClean="0"/>
              <a:t>Campaign/Landing Page/Creative </a:t>
            </a:r>
            <a:r>
              <a:rPr lang="en-US" dirty="0"/>
              <a:t>performance </a:t>
            </a:r>
            <a:r>
              <a:rPr lang="en-US" dirty="0" smtClean="0"/>
              <a:t>optimization</a:t>
            </a:r>
            <a:endParaRPr lang="en-US" dirty="0"/>
          </a:p>
          <a:p>
            <a:r>
              <a:rPr lang="en-US" dirty="0" smtClean="0"/>
              <a:t>Ad Exchange -- Publisher</a:t>
            </a:r>
            <a:r>
              <a:rPr lang="en-US" dirty="0"/>
              <a:t>/Advertiser </a:t>
            </a:r>
            <a:r>
              <a:rPr lang="en-US" dirty="0" smtClean="0"/>
              <a:t>performance</a:t>
            </a:r>
          </a:p>
          <a:p>
            <a:r>
              <a:rPr lang="en-US" dirty="0" smtClean="0"/>
              <a:t>RTB </a:t>
            </a:r>
            <a:r>
              <a:rPr lang="mr-IN" dirty="0" smtClean="0"/>
              <a:t>–</a:t>
            </a:r>
            <a:r>
              <a:rPr lang="en-US" dirty="0" smtClean="0"/>
              <a:t> programmatic bidding, prediction</a:t>
            </a:r>
            <a:endParaRPr lang="en-US" dirty="0"/>
          </a:p>
          <a:p>
            <a:r>
              <a:rPr lang="en-US" dirty="0" smtClean="0"/>
              <a:t>DMP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0" y="-310740"/>
            <a:ext cx="3175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5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6154"/>
            <a:ext cx="9144000" cy="55818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94687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Q&amp;A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65700" y="4953506"/>
            <a:ext cx="4178300" cy="163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Contact </a:t>
            </a:r>
            <a:r>
              <a:rPr lang="en-US" dirty="0"/>
              <a:t>me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pPr lvl="1">
              <a:lnSpc>
                <a:spcPct val="120000"/>
              </a:lnSpc>
            </a:pPr>
            <a:r>
              <a:rPr lang="en-US" dirty="0">
                <a:hlinkClick r:id="rId3"/>
              </a:rPr>
              <a:t>a</a:t>
            </a:r>
            <a:r>
              <a:rPr lang="en-US" dirty="0" smtClean="0">
                <a:hlinkClick r:id="rId3"/>
              </a:rPr>
              <a:t>lexander.zaitsev@lifestreet.com</a:t>
            </a:r>
            <a:endParaRPr lang="en-US" dirty="0" smtClean="0"/>
          </a:p>
          <a:p>
            <a:pPr lvl="1">
              <a:lnSpc>
                <a:spcPct val="120000"/>
              </a:lnSpc>
            </a:pPr>
            <a:r>
              <a:rPr lang="en-US" dirty="0" smtClean="0">
                <a:hlinkClick r:id="rId4"/>
              </a:rPr>
              <a:t>alz@altinity.com</a:t>
            </a:r>
            <a:endParaRPr lang="en-US" dirty="0" smtClean="0"/>
          </a:p>
          <a:p>
            <a:pPr lvl="1">
              <a:lnSpc>
                <a:spcPct val="120000"/>
              </a:lnSpc>
            </a:pPr>
            <a:r>
              <a:rPr lang="en-US" dirty="0" err="1"/>
              <a:t>s</a:t>
            </a:r>
            <a:r>
              <a:rPr lang="en-US" dirty="0" err="1" smtClean="0"/>
              <a:t>kype</a:t>
            </a:r>
            <a:r>
              <a:rPr lang="en-US" dirty="0" smtClean="0"/>
              <a:t>: </a:t>
            </a:r>
            <a:r>
              <a:rPr lang="en-US" dirty="0" err="1" smtClean="0"/>
              <a:t>alex.zaitsev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297" y="-443203"/>
            <a:ext cx="2783149" cy="22265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r="67662"/>
          <a:stretch/>
        </p:blipFill>
        <p:spPr>
          <a:xfrm>
            <a:off x="5550571" y="-88205"/>
            <a:ext cx="1272777" cy="136435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791308" y="177194"/>
            <a:ext cx="258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latin typeface="Arial Hebrew"/>
                <a:cs typeface="Arial Hebrew"/>
              </a:rPr>
              <a:t>Altinity</a:t>
            </a:r>
            <a:endParaRPr lang="en-US" sz="5400" dirty="0">
              <a:latin typeface="Arial Hebrew"/>
              <a:cs typeface="Arial Hebrew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77616" y="5508107"/>
            <a:ext cx="888751" cy="88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78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ClickHouse</a:t>
            </a:r>
            <a:r>
              <a:rPr lang="en-US" dirty="0" smtClean="0"/>
              <a:t> and MySQL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MySQL is widespread but weak for analytics</a:t>
            </a:r>
          </a:p>
          <a:p>
            <a:pPr lvl="1"/>
            <a:r>
              <a:rPr lang="en-US" dirty="0" err="1" smtClean="0"/>
              <a:t>TokuDB</a:t>
            </a:r>
            <a:r>
              <a:rPr lang="en-US" dirty="0" smtClean="0"/>
              <a:t>, </a:t>
            </a:r>
            <a:r>
              <a:rPr lang="en-US" dirty="0" err="1" smtClean="0"/>
              <a:t>InfiniDB</a:t>
            </a:r>
            <a:r>
              <a:rPr lang="en-US" dirty="0"/>
              <a:t> </a:t>
            </a:r>
            <a:r>
              <a:rPr lang="en-US" dirty="0" smtClean="0"/>
              <a:t>somewhat help</a:t>
            </a:r>
            <a:endParaRPr lang="en-US" dirty="0"/>
          </a:p>
          <a:p>
            <a:r>
              <a:rPr lang="en-US" dirty="0" err="1" smtClean="0"/>
              <a:t>ClickHouse</a:t>
            </a:r>
            <a:r>
              <a:rPr lang="en-US" dirty="0" smtClean="0"/>
              <a:t> is best in analytics</a:t>
            </a:r>
          </a:p>
          <a:p>
            <a:pPr marL="0" indent="0" algn="ctr">
              <a:buNone/>
            </a:pPr>
            <a:r>
              <a:rPr lang="en-US" dirty="0" smtClean="0"/>
              <a:t>How to combine?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332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MySQL flexibility at </a:t>
            </a:r>
            <a:r>
              <a:rPr lang="en-US" dirty="0" err="1" smtClean="0"/>
              <a:t>ClickHouse</a:t>
            </a:r>
            <a:r>
              <a:rPr lang="en-US" dirty="0" smtClean="0"/>
              <a:t> speed?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201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4524" t="1574" r="14829" b="-1574"/>
          <a:stretch/>
        </p:blipFill>
        <p:spPr>
          <a:xfrm>
            <a:off x="0" y="19744"/>
            <a:ext cx="9144000" cy="69773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93950"/>
            <a:ext cx="8229600" cy="1143000"/>
          </a:xfrm>
        </p:spPr>
        <p:txBody>
          <a:bodyPr/>
          <a:lstStyle/>
          <a:p>
            <a:r>
              <a:rPr lang="en-US" dirty="0" smtClean="0"/>
              <a:t>Dreams</a:t>
            </a:r>
            <a:r>
              <a:rPr lang="mr-IN" dirty="0" smtClean="0"/>
              <a:t>…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1563" y="499869"/>
            <a:ext cx="1418548" cy="1418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304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ClickHouse</a:t>
            </a:r>
            <a:r>
              <a:rPr lang="en-US" dirty="0" smtClean="0"/>
              <a:t> </a:t>
            </a:r>
            <a:r>
              <a:rPr lang="en-US" i="1" dirty="0" smtClean="0"/>
              <a:t>with</a:t>
            </a:r>
            <a:r>
              <a:rPr lang="en-US" dirty="0" smtClean="0"/>
              <a:t> MySQL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1"/>
            <a:ext cx="4569129" cy="2882900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ProxySQL</a:t>
            </a:r>
            <a:r>
              <a:rPr lang="en-US" dirty="0" smtClean="0"/>
              <a:t> to access </a:t>
            </a:r>
            <a:r>
              <a:rPr lang="en-US" dirty="0" err="1" smtClean="0"/>
              <a:t>ClickHouse</a:t>
            </a:r>
            <a:r>
              <a:rPr lang="en-US" dirty="0" smtClean="0"/>
              <a:t> data via MySQL protocol (more at the next session)</a:t>
            </a:r>
          </a:p>
          <a:p>
            <a:r>
              <a:rPr lang="en-US" dirty="0" err="1" smtClean="0"/>
              <a:t>Binlogs</a:t>
            </a:r>
            <a:r>
              <a:rPr lang="en-US" dirty="0" smtClean="0"/>
              <a:t> integration to load MySQL data in </a:t>
            </a:r>
            <a:r>
              <a:rPr lang="en-US" dirty="0" err="1" smtClean="0"/>
              <a:t>ClickHouse</a:t>
            </a:r>
            <a:r>
              <a:rPr lang="en-US" dirty="0" smtClean="0"/>
              <a:t> in </a:t>
            </a:r>
            <a:r>
              <a:rPr lang="en-US" dirty="0" err="1" smtClean="0"/>
              <a:t>realtime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5448300" y="4137152"/>
            <a:ext cx="914400" cy="1216152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MySQL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an 4"/>
          <p:cNvSpPr/>
          <p:nvPr/>
        </p:nvSpPr>
        <p:spPr>
          <a:xfrm>
            <a:off x="7061200" y="4137152"/>
            <a:ext cx="914400" cy="1216152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CH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245100" y="3124200"/>
            <a:ext cx="2857500" cy="3937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ProxySQL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>
            <a:off x="5537200" y="3517900"/>
            <a:ext cx="355600" cy="758951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Down Arrow 7"/>
          <p:cNvSpPr/>
          <p:nvPr/>
        </p:nvSpPr>
        <p:spPr>
          <a:xfrm flipV="1">
            <a:off x="7340600" y="3517900"/>
            <a:ext cx="355600" cy="75895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6286500" y="2413000"/>
            <a:ext cx="355600" cy="7112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Down Arrow 10"/>
          <p:cNvSpPr/>
          <p:nvPr/>
        </p:nvSpPr>
        <p:spPr>
          <a:xfrm flipV="1">
            <a:off x="6642100" y="2365248"/>
            <a:ext cx="355600" cy="75895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Down Arrow 11"/>
          <p:cNvSpPr/>
          <p:nvPr/>
        </p:nvSpPr>
        <p:spPr>
          <a:xfrm flipV="1">
            <a:off x="5892800" y="3517900"/>
            <a:ext cx="355600" cy="75895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5245100" y="5702300"/>
            <a:ext cx="2857500" cy="393700"/>
          </a:xfrm>
          <a:prstGeom prst="roundRect">
            <a:avLst/>
          </a:prstGeom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000000"/>
                </a:solidFill>
              </a:rPr>
              <a:t>b</a:t>
            </a:r>
            <a:r>
              <a:rPr lang="en-US" dirty="0" err="1" smtClean="0">
                <a:solidFill>
                  <a:srgbClr val="000000"/>
                </a:solidFill>
              </a:rPr>
              <a:t>inlog</a:t>
            </a:r>
            <a:r>
              <a:rPr lang="en-US" dirty="0" smtClean="0">
                <a:solidFill>
                  <a:srgbClr val="000000"/>
                </a:solidFill>
              </a:rPr>
              <a:t> consumer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5727700" y="5026152"/>
            <a:ext cx="355600" cy="7112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Down Arrow 14"/>
          <p:cNvSpPr/>
          <p:nvPr/>
        </p:nvSpPr>
        <p:spPr>
          <a:xfrm flipV="1">
            <a:off x="7340600" y="5322824"/>
            <a:ext cx="355600" cy="37947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824071" y="5187830"/>
            <a:ext cx="29995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It works!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220689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ClickHouse</a:t>
            </a:r>
            <a:r>
              <a:rPr lang="en-US" dirty="0" smtClean="0"/>
              <a:t> </a:t>
            </a:r>
            <a:r>
              <a:rPr lang="en-US" i="1" dirty="0" smtClean="0"/>
              <a:t>instead of </a:t>
            </a:r>
            <a:r>
              <a:rPr lang="en-US" dirty="0" smtClean="0"/>
              <a:t>MySQL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2021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Web logs analytics</a:t>
            </a:r>
          </a:p>
          <a:p>
            <a:r>
              <a:rPr lang="en-US" dirty="0" smtClean="0"/>
              <a:t>Monitoring data collection and analysis</a:t>
            </a:r>
          </a:p>
          <a:p>
            <a:pPr lvl="1"/>
            <a:r>
              <a:rPr lang="en-US" dirty="0" err="1" smtClean="0"/>
              <a:t>Percona’s</a:t>
            </a:r>
            <a:r>
              <a:rPr lang="en-US" dirty="0" smtClean="0"/>
              <a:t> PMM</a:t>
            </a:r>
          </a:p>
          <a:p>
            <a:pPr lvl="1"/>
            <a:r>
              <a:rPr lang="en-US" dirty="0" err="1" smtClean="0"/>
              <a:t>Infinidat</a:t>
            </a:r>
            <a:r>
              <a:rPr lang="en-US" dirty="0" smtClean="0"/>
              <a:t> </a:t>
            </a:r>
            <a:r>
              <a:rPr lang="en-US" dirty="0" err="1" smtClean="0"/>
              <a:t>InfiniMetrics</a:t>
            </a:r>
            <a:endParaRPr lang="en-US" dirty="0" smtClean="0"/>
          </a:p>
          <a:p>
            <a:r>
              <a:rPr lang="en-US" dirty="0" smtClean="0"/>
              <a:t>Other time series apps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069" y="4917632"/>
            <a:ext cx="2120900" cy="9101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17605" y="4917632"/>
            <a:ext cx="1092200" cy="910167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1756526" y="4411009"/>
            <a:ext cx="2175373" cy="1778813"/>
          </a:xfrm>
          <a:prstGeom prst="line">
            <a:avLst/>
          </a:prstGeom>
          <a:ln w="76200" cmpd="tri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405220" y="4604155"/>
            <a:ext cx="2881750" cy="1585667"/>
          </a:xfrm>
          <a:prstGeom prst="line">
            <a:avLst/>
          </a:prstGeom>
          <a:ln w="76200" cmpd="tri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5589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to Analyze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164" y="1053778"/>
            <a:ext cx="6890933" cy="55574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26894" y="6106509"/>
            <a:ext cx="1526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2006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868110" y="6149528"/>
            <a:ext cx="1526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2010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560697" y="6149528"/>
            <a:ext cx="1526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2016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27553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LifeStreet</a:t>
            </a:r>
            <a:r>
              <a:rPr lang="en-US" dirty="0" smtClean="0"/>
              <a:t> </a:t>
            </a:r>
            <a:r>
              <a:rPr lang="en-US" dirty="0" smtClean="0"/>
              <a:t>Requirements at 2016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790279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Load </a:t>
            </a:r>
            <a:r>
              <a:rPr lang="en-US" dirty="0" smtClean="0"/>
              <a:t>10 billion </a:t>
            </a:r>
            <a:r>
              <a:rPr lang="en-US" dirty="0" smtClean="0"/>
              <a:t>events/day, 500 dimensions/event</a:t>
            </a:r>
          </a:p>
          <a:p>
            <a:r>
              <a:rPr lang="en-US" dirty="0" smtClean="0"/>
              <a:t>Ad-hoc reports on 3 months of detail data</a:t>
            </a:r>
          </a:p>
          <a:p>
            <a:r>
              <a:rPr lang="en-US" dirty="0" smtClean="0"/>
              <a:t>Low data and query latency</a:t>
            </a:r>
          </a:p>
          <a:p>
            <a:r>
              <a:rPr lang="en-US" dirty="0" smtClean="0"/>
              <a:t>High Availability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51164" y="5678036"/>
            <a:ext cx="666123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10B * 2K * [90-120] = [1.8-2.4]PB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92880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41406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Tried/used/evaluated:</a:t>
            </a:r>
          </a:p>
          <a:p>
            <a:pPr lvl="1"/>
            <a:r>
              <a:rPr lang="en-US" dirty="0" smtClean="0"/>
              <a:t>MySQL (</a:t>
            </a:r>
            <a:r>
              <a:rPr lang="en-US" dirty="0" err="1" smtClean="0"/>
              <a:t>TokuDB</a:t>
            </a:r>
            <a:r>
              <a:rPr lang="en-US" dirty="0" smtClean="0"/>
              <a:t>, </a:t>
            </a:r>
            <a:r>
              <a:rPr lang="en-US" dirty="0" err="1" smtClean="0"/>
              <a:t>ShardQuery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InfiniDB</a:t>
            </a:r>
            <a:endParaRPr lang="en-US" dirty="0" smtClean="0"/>
          </a:p>
          <a:p>
            <a:pPr lvl="1"/>
            <a:r>
              <a:rPr lang="en-US" dirty="0" err="1" smtClean="0"/>
              <a:t>MonetDB</a:t>
            </a:r>
            <a:endParaRPr lang="en-US" dirty="0" smtClean="0"/>
          </a:p>
          <a:p>
            <a:pPr lvl="1"/>
            <a:r>
              <a:rPr lang="en-US" dirty="0" err="1" smtClean="0"/>
              <a:t>InfoBright</a:t>
            </a:r>
            <a:r>
              <a:rPr lang="en-US" dirty="0" smtClean="0"/>
              <a:t> EE</a:t>
            </a:r>
          </a:p>
          <a:p>
            <a:pPr lvl="1"/>
            <a:r>
              <a:rPr lang="en-US" dirty="0" err="1" smtClean="0"/>
              <a:t>Paraccel</a:t>
            </a:r>
            <a:r>
              <a:rPr lang="en-US" dirty="0" smtClean="0"/>
              <a:t> (now </a:t>
            </a:r>
            <a:r>
              <a:rPr lang="en-US" dirty="0" err="1" smtClean="0"/>
              <a:t>RedShift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Oracle</a:t>
            </a:r>
          </a:p>
          <a:p>
            <a:pPr lvl="1"/>
            <a:r>
              <a:rPr lang="en-US" dirty="0" err="1" smtClean="0"/>
              <a:t>Greenplum</a:t>
            </a:r>
            <a:endParaRPr lang="en-US" dirty="0" smtClean="0"/>
          </a:p>
          <a:p>
            <a:pPr lvl="1"/>
            <a:r>
              <a:rPr lang="en-US" dirty="0" smtClean="0"/>
              <a:t>Snowflake DB</a:t>
            </a:r>
          </a:p>
          <a:p>
            <a:pPr lvl="1"/>
            <a:r>
              <a:rPr lang="en-US" dirty="0" err="1" smtClean="0"/>
              <a:t>Vertica</a:t>
            </a:r>
            <a:endParaRPr lang="ru-RU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0" y="-310740"/>
            <a:ext cx="3175000" cy="25400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4702049" y="3141884"/>
            <a:ext cx="4295519" cy="1381978"/>
            <a:chOff x="3429122" y="5264929"/>
            <a:chExt cx="3583416" cy="888751"/>
          </a:xfrm>
        </p:grpSpPr>
        <p:sp>
          <p:nvSpPr>
            <p:cNvPr id="2" name="TextBox 1"/>
            <p:cNvSpPr txBox="1"/>
            <p:nvPr/>
          </p:nvSpPr>
          <p:spPr>
            <a:xfrm>
              <a:off x="4458839" y="5264929"/>
              <a:ext cx="2553699" cy="3393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err="1" smtClean="0"/>
                <a:t>ClickHouse</a:t>
              </a:r>
              <a:endParaRPr lang="en-US" sz="3600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29122" y="5264929"/>
              <a:ext cx="888751" cy="888751"/>
            </a:xfrm>
            <a:prstGeom prst="rect">
              <a:avLst/>
            </a:prstGeom>
          </p:spPr>
        </p:pic>
      </p:grpSp>
      <p:sp>
        <p:nvSpPr>
          <p:cNvPr id="7" name="&quot;No&quot; Symbol 6"/>
          <p:cNvSpPr/>
          <p:nvPr/>
        </p:nvSpPr>
        <p:spPr>
          <a:xfrm>
            <a:off x="770163" y="2229260"/>
            <a:ext cx="3486002" cy="4012348"/>
          </a:xfrm>
          <a:prstGeom prst="noSmoking">
            <a:avLst/>
          </a:prstGeom>
          <a:gradFill flip="none" rotWithShape="1">
            <a:gsLst>
              <a:gs pos="0">
                <a:schemeClr val="accent6">
                  <a:shade val="51000"/>
                  <a:satMod val="130000"/>
                  <a:alpha val="65000"/>
                </a:schemeClr>
              </a:gs>
              <a:gs pos="80000">
                <a:schemeClr val="accent6">
                  <a:shade val="93000"/>
                  <a:satMod val="130000"/>
                  <a:alpha val="65000"/>
                </a:schemeClr>
              </a:gs>
              <a:gs pos="100000">
                <a:schemeClr val="accent6">
                  <a:shade val="94000"/>
                  <a:satMod val="135000"/>
                  <a:alpha val="65000"/>
                </a:schemeClr>
              </a:gs>
            </a:gsLst>
            <a:lin ang="16200000" scaled="0"/>
            <a:tileRect/>
          </a:gradFill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2006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you go: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Confirm your use case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Check benchmarks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Run your own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Consider limitations, not features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Make a POC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88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27257</TotalTime>
  <Words>2380</Words>
  <Application>Microsoft Macintosh PowerPoint</Application>
  <PresentationFormat>On-screen Show (4:3)</PresentationFormat>
  <Paragraphs>474</Paragraphs>
  <Slides>55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6" baseType="lpstr">
      <vt:lpstr>Twilight</vt:lpstr>
      <vt:lpstr>Migration to ClickHouse Practical Guide</vt:lpstr>
      <vt:lpstr>Who am I</vt:lpstr>
      <vt:lpstr>Agenda</vt:lpstr>
      <vt:lpstr>PowerPoint Presentation</vt:lpstr>
      <vt:lpstr>PowerPoint Presentation</vt:lpstr>
      <vt:lpstr>Data to Analyze</vt:lpstr>
      <vt:lpstr>LifeStreet Requirements at 2016</vt:lpstr>
      <vt:lpstr>PowerPoint Presentation</vt:lpstr>
      <vt:lpstr>Before you go:</vt:lpstr>
      <vt:lpstr>ClickHouse limitations back in 2016:</vt:lpstr>
      <vt:lpstr>SQL developers reaction:</vt:lpstr>
      <vt:lpstr>Main Challenges</vt:lpstr>
      <vt:lpstr>Multi-Dimensional Analysis</vt:lpstr>
      <vt:lpstr>Typical schema: “star”</vt:lpstr>
      <vt:lpstr>Star  Schema Approach</vt:lpstr>
      <vt:lpstr>Normalized schema:  traditional approach - joins</vt:lpstr>
      <vt:lpstr>Normalized schema: ClickHouse approach - dictionaries</vt:lpstr>
      <vt:lpstr>Dictionaries. Example</vt:lpstr>
      <vt:lpstr>Dictionaries. Sources</vt:lpstr>
      <vt:lpstr>Dictionaries. Configuration</vt:lpstr>
      <vt:lpstr>Dictionaries. Updatable!</vt:lpstr>
      <vt:lpstr>Dictionaries. Restrictions</vt:lpstr>
      <vt:lpstr>Dictionaries Pros-and-Cons</vt:lpstr>
      <vt:lpstr>Tables</vt:lpstr>
      <vt:lpstr>Engine = ?</vt:lpstr>
      <vt:lpstr>Merge tree</vt:lpstr>
      <vt:lpstr>MergeTree family</vt:lpstr>
      <vt:lpstr>Data Load</vt:lpstr>
      <vt:lpstr>Data Load Tricks</vt:lpstr>
      <vt:lpstr>The power of Materialized Views</vt:lpstr>
      <vt:lpstr>Data Load Diagram</vt:lpstr>
      <vt:lpstr>Updates and deletes</vt:lpstr>
      <vt:lpstr>Sharding and Replication</vt:lpstr>
      <vt:lpstr>Distributed Query</vt:lpstr>
      <vt:lpstr>Replication</vt:lpstr>
      <vt:lpstr>Cluster Topology Example</vt:lpstr>
      <vt:lpstr>SQL</vt:lpstr>
      <vt:lpstr>SQL Limitations</vt:lpstr>
      <vt:lpstr>Hardware and Deployment</vt:lpstr>
      <vt:lpstr>Main Challenges Revisited</vt:lpstr>
      <vt:lpstr>LifeStreet project timeline</vt:lpstr>
      <vt:lpstr>Few 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ClickHouse at Jan 2018</vt:lpstr>
      <vt:lpstr>Final Words</vt:lpstr>
      <vt:lpstr>Q&amp;A</vt:lpstr>
      <vt:lpstr>ClickHouse and MySQL</vt:lpstr>
      <vt:lpstr>Imagine</vt:lpstr>
      <vt:lpstr>Dreams….</vt:lpstr>
      <vt:lpstr>ClickHouse with MySQL</vt:lpstr>
      <vt:lpstr>ClickHouse instead of MySQL</vt:lpstr>
    </vt:vector>
  </TitlesOfParts>
  <Company>WebAMG/LifeStreet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ClickHouse Webinar</dc:title>
  <dc:creator>Alexander Zaytsev</dc:creator>
  <cp:lastModifiedBy>Alexander Zaytsev</cp:lastModifiedBy>
  <cp:revision>92</cp:revision>
  <dcterms:created xsi:type="dcterms:W3CDTF">2017-09-14T12:43:05Z</dcterms:created>
  <dcterms:modified xsi:type="dcterms:W3CDTF">2018-01-27T06:48:02Z</dcterms:modified>
</cp:coreProperties>
</file>

<file path=docProps/thumbnail.jpeg>
</file>